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58" r:id="rId2"/>
  </p:sldIdLst>
  <p:sldSz cx="30275213" cy="426243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im Cressey" initials="TC" lastIdx="1" clrIdx="0">
    <p:extLst>
      <p:ext uri="{19B8F6BF-5375-455C-9EA6-DF929625EA0E}">
        <p15:presenceInfo xmlns:p15="http://schemas.microsoft.com/office/powerpoint/2012/main" userId="S::tim.cressey@phpt.org::6e99921d-c14e-43b3-82eb-a420a4b809c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EC3"/>
    <a:srgbClr val="FFCBE6"/>
    <a:srgbClr val="CFF3B9"/>
    <a:srgbClr val="EFDAFF"/>
    <a:srgbClr val="D2FFA9"/>
    <a:srgbClr val="C7F4FF"/>
    <a:srgbClr val="FFC0E6"/>
    <a:srgbClr val="FFE8FF"/>
    <a:srgbClr val="FFFFBC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56"/>
    <p:restoredTop sz="94692"/>
  </p:normalViewPr>
  <p:slideViewPr>
    <p:cSldViewPr snapToGrid="0" snapToObjects="1">
      <p:cViewPr>
        <p:scale>
          <a:sx n="43" d="100"/>
          <a:sy n="43" d="100"/>
        </p:scale>
        <p:origin x="632" y="-4384"/>
      </p:cViewPr>
      <p:guideLst/>
    </p:cSldViewPr>
  </p:slideViewPr>
  <p:notesTextViewPr>
    <p:cViewPr>
      <p:scale>
        <a:sx n="95" d="100"/>
        <a:sy n="9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6975798"/>
            <a:ext cx="25733931" cy="14839597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387667"/>
            <a:ext cx="22706410" cy="1029102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08DD7-3A01-7440-B6BF-82284537AC15}" type="datetimeFigureOut">
              <a:rPr lang="en-TH" smtClean="0"/>
              <a:t>9/8/2022 R</a:t>
            </a:fld>
            <a:endParaRPr lang="en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E8E8E-E879-7541-8415-D011D8AB12FE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4208574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08DD7-3A01-7440-B6BF-82284537AC15}" type="datetimeFigureOut">
              <a:rPr lang="en-TH" smtClean="0"/>
              <a:t>9/8/2022 R</a:t>
            </a:fld>
            <a:endParaRPr lang="en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E8E8E-E879-7541-8415-D011D8AB12FE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679562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26506"/>
            <a:ext cx="26112371" cy="1773055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524797"/>
            <a:ext cx="26112371" cy="9324079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/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75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75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08DD7-3A01-7440-B6BF-82284537AC15}" type="datetimeFigureOut">
              <a:rPr lang="en-TH" smtClean="0"/>
              <a:t>9/8/2022 R</a:t>
            </a:fld>
            <a:endParaRPr lang="en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E8E8E-E879-7541-8415-D011D8AB12FE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7619690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46767"/>
            <a:ext cx="12866966" cy="2704477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46767"/>
            <a:ext cx="12866966" cy="2704477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08DD7-3A01-7440-B6BF-82284537AC15}" type="datetimeFigureOut">
              <a:rPr lang="en-TH" smtClean="0"/>
              <a:t>9/8/2022 R</a:t>
            </a:fld>
            <a:endParaRPr lang="en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E8E8E-E879-7541-8415-D011D8AB12FE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541379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69363"/>
            <a:ext cx="26112371" cy="82387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48895"/>
            <a:ext cx="12807832" cy="5120842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569737"/>
            <a:ext cx="12807832" cy="229007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48895"/>
            <a:ext cx="12870909" cy="5120842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569737"/>
            <a:ext cx="12870909" cy="229007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08DD7-3A01-7440-B6BF-82284537AC15}" type="datetimeFigureOut">
              <a:rPr lang="en-TH" smtClean="0"/>
              <a:t>9/8/2022 R</a:t>
            </a:fld>
            <a:endParaRPr lang="en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E8E8E-E879-7541-8415-D011D8AB12FE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1434609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08DD7-3A01-7440-B6BF-82284537AC15}" type="datetimeFigureOut">
              <a:rPr lang="en-TH" smtClean="0"/>
              <a:t>9/8/2022 R</a:t>
            </a:fld>
            <a:endParaRPr lang="en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E8E8E-E879-7541-8415-D011D8AB12FE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2527849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08DD7-3A01-7440-B6BF-82284537AC15}" type="datetimeFigureOut">
              <a:rPr lang="en-TH" smtClean="0"/>
              <a:t>9/8/2022 R</a:t>
            </a:fld>
            <a:endParaRPr lang="en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E8E8E-E879-7541-8415-D011D8AB12FE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3485234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41625"/>
            <a:ext cx="9764544" cy="9945688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37130"/>
            <a:ext cx="15326827" cy="30290933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787313"/>
            <a:ext cx="9764544" cy="23690078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08DD7-3A01-7440-B6BF-82284537AC15}" type="datetimeFigureOut">
              <a:rPr lang="en-TH" smtClean="0"/>
              <a:t>9/8/2022 R</a:t>
            </a:fld>
            <a:endParaRPr lang="en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E8E8E-E879-7541-8415-D011D8AB12FE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681978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41625"/>
            <a:ext cx="9764544" cy="9945688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37130"/>
            <a:ext cx="15326827" cy="30290933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787313"/>
            <a:ext cx="9764544" cy="23690078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08DD7-3A01-7440-B6BF-82284537AC15}" type="datetimeFigureOut">
              <a:rPr lang="en-TH" smtClean="0"/>
              <a:t>9/8/2022 R</a:t>
            </a:fld>
            <a:endParaRPr lang="en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E8E8E-E879-7541-8415-D011D8AB12FE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3889429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08DD7-3A01-7440-B6BF-82284537AC15}" type="datetimeFigureOut">
              <a:rPr lang="en-TH" smtClean="0"/>
              <a:t>9/8/2022 R</a:t>
            </a:fld>
            <a:endParaRPr lang="en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E8E8E-E879-7541-8415-D011D8AB12FE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120860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69353"/>
            <a:ext cx="6528093" cy="361221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69353"/>
            <a:ext cx="19205838" cy="361221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08DD7-3A01-7440-B6BF-82284537AC15}" type="datetimeFigureOut">
              <a:rPr lang="en-TH" smtClean="0"/>
              <a:t>9/8/2022 R</a:t>
            </a:fld>
            <a:endParaRPr lang="en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E8E8E-E879-7541-8415-D011D8AB12FE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862652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69363"/>
            <a:ext cx="26112371" cy="82387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46767"/>
            <a:ext cx="26112371" cy="270447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506490"/>
            <a:ext cx="6811923" cy="22693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508DD7-3A01-7440-B6BF-82284537AC15}" type="datetimeFigureOut">
              <a:rPr lang="en-TH" smtClean="0"/>
              <a:t>9/8/2022 R</a:t>
            </a:fld>
            <a:endParaRPr lang="en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506490"/>
            <a:ext cx="10217884" cy="22693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506490"/>
            <a:ext cx="6811923" cy="22693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1E8E8E-E879-7541-8415-D011D8AB12FE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3572823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18" Type="http://schemas.openxmlformats.org/officeDocument/2006/relationships/image" Target="../media/image17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AB53CAA0-C017-BF0A-5F55-1B010EF68542}"/>
                  </a:ext>
                </a:extLst>
              </p:cNvPr>
              <p:cNvSpPr txBox="1"/>
              <p:nvPr/>
            </p:nvSpPr>
            <p:spPr>
              <a:xfrm>
                <a:off x="256232" y="14878997"/>
                <a:ext cx="15007905" cy="167177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571500" indent="-571500" algn="thaiDi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3450" dirty="0">
                    <a:latin typeface="Arial" panose="020B0604020202020204" pitchFamily="34" charset="0"/>
                    <a:cs typeface="Arial" panose="020B0604020202020204" pitchFamily="34" charset="0"/>
                  </a:rPr>
                  <a:t>Children enrolled in the LIVING study in Kenya and Uganda [NCT02346487] were included in this PK analysis.</a:t>
                </a:r>
              </a:p>
              <a:p>
                <a:pPr marL="571500" indent="-571500" algn="thaiDi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3450" dirty="0">
                    <a:latin typeface="Arial" panose="020B0604020202020204" pitchFamily="34" charset="0"/>
                    <a:cs typeface="Arial" panose="020B0604020202020204" pitchFamily="34" charset="0"/>
                  </a:rPr>
                  <a:t>LPV/r (40/10 mg) oral pellets were were administered according to WHO weight bands: 2, 3, 4, 5, and 6 LPV/r capsules, twice daily, for children weighing 3–5.9 kg, 6–9.9 kg, 10–13.9 kg, 14–19.9 kg, and 20–24.9 kg, respectively.</a:t>
                </a:r>
              </a:p>
              <a:p>
                <a:pPr marL="571500" indent="-571500" algn="thaiDi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3450" dirty="0">
                    <a:latin typeface="Arial" panose="020B0604020202020204" pitchFamily="34" charset="0"/>
                    <a:cs typeface="Arial" panose="020B0604020202020204" pitchFamily="34" charset="0"/>
                  </a:rPr>
                  <a:t>Sparse PK samples were collected after 1 month, and every 6 months for up to 30 months. </a:t>
                </a:r>
              </a:p>
              <a:p>
                <a:pPr marL="571500" indent="-571500" algn="thaiDi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3450" dirty="0">
                    <a:latin typeface="Arial" panose="020B0604020202020204" pitchFamily="34" charset="0"/>
                    <a:cs typeface="Arial" panose="020B0604020202020204" pitchFamily="34" charset="0"/>
                  </a:rPr>
                  <a:t>A population PK model of LPV/r were developed using the nonlinear mixed-effect modelling software (NONMEM</a:t>
                </a:r>
                <a:r>
                  <a:rPr lang="en-US" sz="3450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®</a:t>
                </a:r>
                <a:r>
                  <a:rPr lang="en-US" sz="3450" dirty="0">
                    <a:latin typeface="Arial" panose="020B0604020202020204" pitchFamily="34" charset="0"/>
                    <a:cs typeface="Arial" panose="020B0604020202020204" pitchFamily="34" charset="0"/>
                  </a:rPr>
                  <a:t>). LPV and RTV models were developed separately. An interaction model between RTV and LPV using a sequential approach was assessed.</a:t>
                </a:r>
              </a:p>
              <a:p>
                <a:pPr marL="571500" indent="-571500" algn="thaiDi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3450" dirty="0">
                    <a:latin typeface="Arial" panose="020B0604020202020204" pitchFamily="34" charset="0"/>
                    <a:cs typeface="Arial" panose="020B0604020202020204" pitchFamily="34" charset="0"/>
                  </a:rPr>
                  <a:t>Body weight, age, gender and underweight status [identified by weight-for-age z-score (WAZ),  classified as normal (WZA </a:t>
                </a:r>
                <a14:m>
                  <m:oMath xmlns:m="http://schemas.openxmlformats.org/officeDocument/2006/math">
                    <m:r>
                      <a:rPr lang="en-US" sz="345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≥</m:t>
                    </m:r>
                  </m:oMath>
                </a14:m>
                <a:r>
                  <a:rPr lang="en-US" sz="3450" dirty="0">
                    <a:latin typeface="Arial" panose="020B0604020202020204" pitchFamily="34" charset="0"/>
                    <a:cs typeface="Arial" panose="020B0604020202020204" pitchFamily="34" charset="0"/>
                  </a:rPr>
                  <a:t> -2), moderate (-3 </a:t>
                </a:r>
                <a14:m>
                  <m:oMath xmlns:m="http://schemas.openxmlformats.org/officeDocument/2006/math">
                    <m:r>
                      <a:rPr lang="en-US" sz="345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≤</m:t>
                    </m:r>
                  </m:oMath>
                </a14:m>
                <a:r>
                  <a:rPr lang="en-US" sz="3450" dirty="0">
                    <a:latin typeface="Arial" panose="020B0604020202020204" pitchFamily="34" charset="0"/>
                    <a:cs typeface="Arial" panose="020B0604020202020204" pitchFamily="34" charset="0"/>
                  </a:rPr>
                  <a:t> WAZ &lt; -2), and severe (WAZ &lt; -3)] were investigated as covariates using a stepwise forward and backward approach. </a:t>
                </a:r>
              </a:p>
              <a:p>
                <a:pPr marL="571500" indent="-571500" algn="thaiDi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3450" dirty="0">
                    <a:latin typeface="Arial" panose="020B0604020202020204" pitchFamily="34" charset="0"/>
                    <a:cs typeface="Arial" panose="020B0604020202020204" pitchFamily="34" charset="0"/>
                  </a:rPr>
                  <a:t>Using the final models, simulations were performed using a standardized </a:t>
                </a:r>
                <a:r>
                  <a:rPr lang="en-US" sz="345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in silico </a:t>
                </a:r>
                <a:r>
                  <a:rPr lang="en-US" sz="3450" dirty="0">
                    <a:latin typeface="Arial" panose="020B0604020202020204" pitchFamily="34" charset="0"/>
                    <a:cs typeface="Arial" panose="020B0604020202020204" pitchFamily="34" charset="0"/>
                  </a:rPr>
                  <a:t>paediatric population with representing of CLWH in Africa to predict LPV exposure across WHO WBs. </a:t>
                </a:r>
              </a:p>
              <a:p>
                <a:pPr marL="571500" indent="-571500" algn="thaiDi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3450" dirty="0">
                    <a:latin typeface="Arial" panose="020B0604020202020204" pitchFamily="34" charset="0"/>
                    <a:cs typeface="Arial" panose="020B0604020202020204" pitchFamily="34" charset="0"/>
                  </a:rPr>
                  <a:t>LPV exposures (AUC</a:t>
                </a:r>
                <a:r>
                  <a:rPr lang="en-US" sz="3450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0-12</a:t>
                </a:r>
                <a:r>
                  <a:rPr lang="en-US" sz="3450" dirty="0">
                    <a:latin typeface="Arial" panose="020B0604020202020204" pitchFamily="34" charset="0"/>
                    <a:cs typeface="Arial" panose="020B0604020202020204" pitchFamily="34" charset="0"/>
                  </a:rPr>
                  <a:t>) of 40-160 mg.h/L reported in older children was used as target exposure</a:t>
                </a:r>
              </a:p>
            </p:txBody>
          </p:sp>
        </mc:Choice>
        <mc:Fallback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AB53CAA0-C017-BF0A-5F55-1B010EF685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232" y="14878997"/>
                <a:ext cx="15007905" cy="16717718"/>
              </a:xfrm>
              <a:prstGeom prst="rect">
                <a:avLst/>
              </a:prstGeom>
              <a:blipFill>
                <a:blip r:embed="rId2"/>
                <a:stretch>
                  <a:fillRect l="-1100" r="-1946" b="-456"/>
                </a:stretch>
              </a:blipFill>
            </p:spPr>
            <p:txBody>
              <a:bodyPr/>
              <a:lstStyle/>
              <a:p>
                <a:r>
                  <a:rPr lang="en-TH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Chart, box and whisker chart&#10;&#10;Description automatically generated">
            <a:extLst>
              <a:ext uri="{FF2B5EF4-FFF2-40B4-BE49-F238E27FC236}">
                <a16:creationId xmlns:a16="http://schemas.microsoft.com/office/drawing/2014/main" id="{47D0D715-288C-D68B-F465-E82F7024A4B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053"/>
          <a:stretch/>
        </p:blipFill>
        <p:spPr>
          <a:xfrm>
            <a:off x="15974227" y="25391625"/>
            <a:ext cx="8547364" cy="5730902"/>
          </a:xfrm>
          <a:prstGeom prst="rect">
            <a:avLst/>
          </a:prstGeom>
        </p:spPr>
      </p:pic>
      <p:sp>
        <p:nvSpPr>
          <p:cNvPr id="46" name="Title 1">
            <a:extLst>
              <a:ext uri="{FF2B5EF4-FFF2-40B4-BE49-F238E27FC236}">
                <a16:creationId xmlns:a16="http://schemas.microsoft.com/office/drawing/2014/main" id="{B5BE1864-B8C8-EBB6-0E77-5A56DC97E8DC}"/>
              </a:ext>
            </a:extLst>
          </p:cNvPr>
          <p:cNvSpPr txBox="1">
            <a:spLocks/>
          </p:cNvSpPr>
          <p:nvPr/>
        </p:nvSpPr>
        <p:spPr>
          <a:xfrm>
            <a:off x="259672" y="209264"/>
            <a:ext cx="29755866" cy="2876444"/>
          </a:xfrm>
          <a:prstGeom prst="rect">
            <a:avLst/>
          </a:prstGeom>
          <a:solidFill>
            <a:srgbClr val="E2FBCD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302748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56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TH" sz="54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026" name="Picture 2" descr="Faculty of Pharmacy Chiang Mai University">
            <a:extLst>
              <a:ext uri="{FF2B5EF4-FFF2-40B4-BE49-F238E27FC236}">
                <a16:creationId xmlns:a16="http://schemas.microsoft.com/office/drawing/2014/main" id="{5F1D5F6F-EFDB-169E-F26D-FAC810AAA7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910" y="783994"/>
            <a:ext cx="1983600" cy="1765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D195BDE7-DCBC-A542-9ECE-1B4D3FA8EA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9491252"/>
              </p:ext>
            </p:extLst>
          </p:nvPr>
        </p:nvGraphicFramePr>
        <p:xfrm>
          <a:off x="16618362" y="6983769"/>
          <a:ext cx="12528931" cy="4466250"/>
        </p:xfrm>
        <a:graphic>
          <a:graphicData uri="http://schemas.openxmlformats.org/drawingml/2006/table">
            <a:tbl>
              <a:tblPr firstRow="1" firstCol="1" bandRow="1">
                <a:tableStyleId>{72833802-FEF1-4C79-8D5D-14CF1EAF98D9}</a:tableStyleId>
              </a:tblPr>
              <a:tblGrid>
                <a:gridCol w="7336137">
                  <a:extLst>
                    <a:ext uri="{9D8B030D-6E8A-4147-A177-3AD203B41FA5}">
                      <a16:colId xmlns:a16="http://schemas.microsoft.com/office/drawing/2014/main" val="488971242"/>
                    </a:ext>
                  </a:extLst>
                </a:gridCol>
                <a:gridCol w="5192794">
                  <a:extLst>
                    <a:ext uri="{9D8B030D-6E8A-4147-A177-3AD203B41FA5}">
                      <a16:colId xmlns:a16="http://schemas.microsoft.com/office/drawing/2014/main" val="3111082707"/>
                    </a:ext>
                  </a:extLst>
                </a:gridCol>
              </a:tblGrid>
              <a:tr h="62577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Characteristics</a:t>
                      </a:r>
                      <a:endParaRPr lang="x-none" sz="2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174" marR="17174" marT="0" marB="0" anchor="ctr">
                    <a:lnL w="38100" cap="flat" cmpd="sng" algn="ctr">
                      <a:solidFill>
                        <a:srgbClr val="FF5F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5F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5F7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Values</a:t>
                      </a:r>
                      <a:endParaRPr lang="x-none" sz="2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174" marR="1717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5F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5F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5F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0671212"/>
                  </a:ext>
                </a:extLst>
              </a:tr>
              <a:tr h="417180"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</a:pP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Number of subjects </a:t>
                      </a:r>
                      <a:endParaRPr lang="x-none" sz="2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174" marR="17174" marT="0" marB="0" anchor="ctr">
                    <a:lnL w="38100" cap="flat" cmpd="sng" algn="ctr">
                      <a:solidFill>
                        <a:srgbClr val="FF5F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514</a:t>
                      </a:r>
                      <a:endParaRPr lang="x-none" sz="2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174" marR="1717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5F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7777408"/>
                  </a:ext>
                </a:extLst>
              </a:tr>
              <a:tr h="8343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Gender, n (%)</a:t>
                      </a:r>
                      <a:endParaRPr lang="x-none" sz="2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174" marR="17174" marT="0" marB="0" anchor="ctr">
                    <a:lnL w="38100" cap="flat" cmpd="sng" algn="ctr">
                      <a:solidFill>
                        <a:srgbClr val="FF5F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Male: 248 (48%)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Female: 266 (52%)</a:t>
                      </a:r>
                      <a:endParaRPr lang="x-none" sz="2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174" marR="1717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5F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9640282"/>
                  </a:ext>
                </a:extLst>
              </a:tr>
              <a:tr h="4171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Age, yrs., mean ± SD </a:t>
                      </a:r>
                      <a:endParaRPr lang="x-none" sz="2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174" marR="17174" marT="0" marB="0" anchor="ctr">
                    <a:lnL w="38100" cap="flat" cmpd="sng" algn="ctr">
                      <a:solidFill>
                        <a:srgbClr val="FF5F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3.28 ± 2.01 (0.3-12.4)</a:t>
                      </a:r>
                    </a:p>
                  </a:txBody>
                  <a:tcPr marL="17174" marR="1717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5F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2244738"/>
                  </a:ext>
                </a:extLst>
              </a:tr>
              <a:tr h="4171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Body weight, kg, mean ± SD</a:t>
                      </a:r>
                      <a:endParaRPr lang="x-none" sz="2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174" marR="17174" marT="0" marB="0" anchor="ctr">
                    <a:lnL w="38100" cap="flat" cmpd="sng" algn="ctr">
                      <a:solidFill>
                        <a:srgbClr val="FF5F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12.56  ± 3.97 (4.6-25)</a:t>
                      </a:r>
                    </a:p>
                  </a:txBody>
                  <a:tcPr marL="17174" marR="1717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5F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3025732"/>
                  </a:ext>
                </a:extLst>
              </a:tr>
              <a:tr h="4171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Underweight status </a:t>
                      </a:r>
                      <a:endParaRPr lang="x-none" sz="2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174" marR="17174" marT="0" marB="0" anchor="ctr">
                    <a:lnL w="38100" cap="flat" cmpd="sng" algn="ctr">
                      <a:solidFill>
                        <a:srgbClr val="FF5F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x-none" sz="2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174" marR="1717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5F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906512"/>
                  </a:ext>
                </a:extLst>
              </a:tr>
              <a:tr h="4171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Normal, n (%)</a:t>
                      </a:r>
                      <a:endParaRPr lang="x-none" sz="2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174" marR="17174" marT="0" marB="0">
                    <a:lnL w="38100" cap="flat" cmpd="sng" algn="ctr">
                      <a:solidFill>
                        <a:srgbClr val="FF5F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374 (73)</a:t>
                      </a:r>
                      <a:endParaRPr lang="x-none" sz="2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174" marR="1717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5F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2045890"/>
                  </a:ext>
                </a:extLst>
              </a:tr>
              <a:tr h="4171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Moderate underweight, n (%)</a:t>
                      </a:r>
                      <a:endParaRPr lang="x-none" sz="2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174" marR="17174" marT="0" marB="0">
                    <a:lnL w="38100" cap="flat" cmpd="sng" algn="ctr">
                      <a:solidFill>
                        <a:srgbClr val="FF5F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 (17)</a:t>
                      </a:r>
                      <a:endParaRPr lang="x-none" sz="2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174" marR="1717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5F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446913"/>
                  </a:ext>
                </a:extLst>
              </a:tr>
              <a:tr h="4171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Severe underweight, n (%)</a:t>
                      </a:r>
                      <a:endParaRPr lang="x-none" sz="2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174" marR="17174" marT="0" marB="0">
                    <a:lnL w="38100" cap="flat" cmpd="sng" algn="ctr">
                      <a:solidFill>
                        <a:srgbClr val="FF5F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38100" cap="flat" cmpd="sng" algn="ctr">
                      <a:solidFill>
                        <a:srgbClr val="FF5F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 (9)</a:t>
                      </a:r>
                      <a:endParaRPr lang="x-none" sz="2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7174" marR="17174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5F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38100" cap="flat" cmpd="sng" algn="ctr">
                      <a:solidFill>
                        <a:srgbClr val="FF5F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1035954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72C335C5-296E-B80C-3823-354333CE88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8056961"/>
              </p:ext>
            </p:extLst>
          </p:nvPr>
        </p:nvGraphicFramePr>
        <p:xfrm>
          <a:off x="16608436" y="12124389"/>
          <a:ext cx="12538858" cy="6467475"/>
        </p:xfrm>
        <a:graphic>
          <a:graphicData uri="http://schemas.openxmlformats.org/drawingml/2006/table">
            <a:tbl>
              <a:tblPr firstRow="1" firstCol="1" bandRow="1">
                <a:tableStyleId>{FABFCF23-3B69-468F-B69F-88F6DE6A72F2}</a:tableStyleId>
              </a:tblPr>
              <a:tblGrid>
                <a:gridCol w="3349778">
                  <a:extLst>
                    <a:ext uri="{9D8B030D-6E8A-4147-A177-3AD203B41FA5}">
                      <a16:colId xmlns:a16="http://schemas.microsoft.com/office/drawing/2014/main" val="1866845211"/>
                    </a:ext>
                  </a:extLst>
                </a:gridCol>
                <a:gridCol w="4565942">
                  <a:extLst>
                    <a:ext uri="{9D8B030D-6E8A-4147-A177-3AD203B41FA5}">
                      <a16:colId xmlns:a16="http://schemas.microsoft.com/office/drawing/2014/main" val="2588092057"/>
                    </a:ext>
                  </a:extLst>
                </a:gridCol>
                <a:gridCol w="2311569">
                  <a:extLst>
                    <a:ext uri="{9D8B030D-6E8A-4147-A177-3AD203B41FA5}">
                      <a16:colId xmlns:a16="http://schemas.microsoft.com/office/drawing/2014/main" val="276005611"/>
                    </a:ext>
                  </a:extLst>
                </a:gridCol>
                <a:gridCol w="2311569">
                  <a:extLst>
                    <a:ext uri="{9D8B030D-6E8A-4147-A177-3AD203B41FA5}">
                      <a16:colId xmlns:a16="http://schemas.microsoft.com/office/drawing/2014/main" val="1852101220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Parameter</a:t>
                      </a:r>
                      <a:endParaRPr lang="en-TH" sz="2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D6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NONMEM results</a:t>
                      </a:r>
                      <a:endParaRPr lang="en-TH" sz="2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D6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TH" sz="2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D6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TH" sz="2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D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256109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Estimated value</a:t>
                      </a:r>
                      <a:endParaRPr lang="en-TH" sz="2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D6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</a:t>
                      </a:r>
                      <a:r>
                        <a:rPr lang="en-US" sz="2800" b="1" baseline="30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</a:t>
                      </a:r>
                      <a:endParaRPr lang="en-TH" sz="2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D6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97.5</a:t>
                      </a:r>
                      <a:r>
                        <a:rPr lang="en-US" sz="2800" b="1" baseline="30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</a:t>
                      </a:r>
                      <a:endParaRPr lang="en-TH" sz="2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D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0505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CL/F (L/h/13.6kg)</a:t>
                      </a:r>
                      <a:endParaRPr lang="en-TH" sz="2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5.70</a:t>
                      </a:r>
                      <a:endParaRPr lang="en-TH" sz="2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TH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5.38</a:t>
                      </a:r>
                    </a:p>
                  </a:txBody>
                  <a:tcPr marL="9525" marR="9525" marT="9525" marB="0" anchor="b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TH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6.02</a:t>
                      </a:r>
                    </a:p>
                  </a:txBody>
                  <a:tcPr marL="9525" marR="9525" marT="9525" marB="0" anchor="b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49238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8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V/F (L/13.6kg)</a:t>
                      </a:r>
                      <a:endParaRPr lang="en-TH" sz="28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29.90</a:t>
                      </a:r>
                      <a:endParaRPr lang="en-TH" sz="2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TH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27.23</a:t>
                      </a:r>
                    </a:p>
                  </a:txBody>
                  <a:tcPr marL="9525" marR="9525" marT="9525" marB="0" anchor="b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TH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32.57</a:t>
                      </a:r>
                    </a:p>
                  </a:txBody>
                  <a:tcPr marL="9525" marR="9525" marT="9525" marB="0" anchor="b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42361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 (/h)</a:t>
                      </a:r>
                      <a:endParaRPr lang="en-TH" sz="2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0.50</a:t>
                      </a:r>
                      <a:endParaRPr lang="en-TH" sz="2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0.40</a:t>
                      </a:r>
                      <a:endParaRPr lang="en-TH" sz="2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0.60</a:t>
                      </a:r>
                      <a:endParaRPr lang="en-TH" sz="2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81516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8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  <a:r>
                        <a:rPr lang="en-US" sz="2800" b="0" baseline="-25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LAG</a:t>
                      </a:r>
                      <a:r>
                        <a:rPr lang="en-US" sz="2800" b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(h)</a:t>
                      </a:r>
                      <a:endParaRPr lang="en-TH" sz="28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0.46</a:t>
                      </a:r>
                      <a:endParaRPr lang="en-TH" sz="2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0.39</a:t>
                      </a:r>
                      <a:endParaRPr lang="en-TH" sz="2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0.53</a:t>
                      </a:r>
                      <a:endParaRPr lang="en-TH" sz="2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23014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IIV</a:t>
                      </a:r>
                      <a:r>
                        <a:rPr lang="en-US" sz="2800" b="0" baseline="-25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</a:t>
                      </a: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%CV</a:t>
                      </a:r>
                      <a:endParaRPr lang="en-TH" sz="2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14.60</a:t>
                      </a:r>
                      <a:endParaRPr lang="en-TH" sz="2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TH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10.86</a:t>
                      </a:r>
                    </a:p>
                  </a:txBody>
                  <a:tcPr marL="9525" marR="9525" marT="9525" marB="0" anchor="b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TH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17.61</a:t>
                      </a:r>
                    </a:p>
                  </a:txBody>
                  <a:tcPr marL="9525" marR="9525" marT="9525" marB="0" anchor="b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98176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IIV</a:t>
                      </a:r>
                      <a:r>
                        <a:rPr lang="en-US" sz="2800" b="0" baseline="-25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</a:t>
                      </a: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%CV</a:t>
                      </a:r>
                      <a:endParaRPr lang="en-TH" sz="2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31.90</a:t>
                      </a:r>
                      <a:endParaRPr lang="en-TH" sz="2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TH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24.14</a:t>
                      </a:r>
                    </a:p>
                  </a:txBody>
                  <a:tcPr marL="9525" marR="9525" marT="9525" marB="0" anchor="b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TH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38.17</a:t>
                      </a:r>
                    </a:p>
                  </a:txBody>
                  <a:tcPr marL="9525" marR="9525" marT="9525" marB="0" anchor="b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97888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IIV</a:t>
                      </a:r>
                      <a:r>
                        <a:rPr lang="en-US" sz="2800" b="0" baseline="-25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</a:t>
                      </a: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%CV</a:t>
                      </a:r>
                      <a:endParaRPr lang="en-TH" sz="2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8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88.40</a:t>
                      </a:r>
                      <a:endParaRPr lang="en-TH" sz="28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TH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66.85</a:t>
                      </a:r>
                    </a:p>
                  </a:txBody>
                  <a:tcPr marL="9525" marR="9525" marT="9525" marB="0" anchor="b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TH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105.70</a:t>
                      </a:r>
                    </a:p>
                  </a:txBody>
                  <a:tcPr marL="9525" marR="9525" marT="9525" marB="0" anchor="b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93081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IOV</a:t>
                      </a:r>
                      <a:r>
                        <a:rPr lang="en-US" sz="2800" b="0" baseline="-25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</a:t>
                      </a: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%CV</a:t>
                      </a:r>
                      <a:endParaRPr lang="en-TH" sz="2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19.90</a:t>
                      </a:r>
                      <a:endParaRPr lang="en-TH" sz="2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TH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15.31</a:t>
                      </a:r>
                    </a:p>
                  </a:txBody>
                  <a:tcPr marL="9525" marR="9525" marT="9525" marB="0" anchor="b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TH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23.57</a:t>
                      </a:r>
                    </a:p>
                  </a:txBody>
                  <a:tcPr marL="9525" marR="9525" marT="9525" marB="0" anchor="b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24657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en-US" sz="2800" b="0" baseline="-25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max</a:t>
                      </a:r>
                      <a:endParaRPr lang="en-TH" sz="2800" b="0" baseline="-25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0.9 Fix</a:t>
                      </a:r>
                      <a:endParaRPr lang="en-TH" sz="2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</a:t>
                      </a:r>
                      <a:endParaRPr lang="en-TH" sz="2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</a:t>
                      </a:r>
                      <a:endParaRPr lang="en-TH" sz="2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52342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IC</a:t>
                      </a:r>
                      <a:r>
                        <a:rPr lang="en-US" sz="2800" b="0" baseline="-25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50</a:t>
                      </a: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(mg/L)</a:t>
                      </a:r>
                      <a:endParaRPr lang="en-TH" sz="2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0.049</a:t>
                      </a:r>
                      <a:endParaRPr lang="en-TH" sz="2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0.044</a:t>
                      </a:r>
                      <a:endParaRPr lang="en-TH" sz="2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0.054</a:t>
                      </a:r>
                      <a:endParaRPr lang="en-TH" sz="2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44372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RUV</a:t>
                      </a:r>
                      <a:endParaRPr lang="en-TH" sz="2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TH" sz="2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TH" sz="2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TH" sz="2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05742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Proportional (%)</a:t>
                      </a:r>
                      <a:endParaRPr lang="en-TH" sz="2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26.20</a:t>
                      </a:r>
                      <a:endParaRPr lang="en-TH" sz="2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TH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21.05</a:t>
                      </a:r>
                    </a:p>
                  </a:txBody>
                  <a:tcPr marL="9525" marR="9525" marT="9525" marB="0" anchor="b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TH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30.61</a:t>
                      </a:r>
                    </a:p>
                  </a:txBody>
                  <a:tcPr marL="9525" marR="9525" marT="9525" marB="0" anchor="b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73104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Additive (mg/L)</a:t>
                      </a:r>
                      <a:endParaRPr lang="en-TH" sz="2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3.18</a:t>
                      </a:r>
                      <a:endParaRPr lang="en-TH" sz="2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2.16</a:t>
                      </a:r>
                      <a:endParaRPr lang="en-TH" sz="2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4.20</a:t>
                      </a:r>
                      <a:endParaRPr lang="en-TH" sz="2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6D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6756765"/>
                  </a:ext>
                </a:extLst>
              </a:tr>
            </a:tbl>
          </a:graphicData>
        </a:graphic>
      </p:graphicFrame>
      <p:grpSp>
        <p:nvGrpSpPr>
          <p:cNvPr id="19" name="Group 18">
            <a:extLst>
              <a:ext uri="{FF2B5EF4-FFF2-40B4-BE49-F238E27FC236}">
                <a16:creationId xmlns:a16="http://schemas.microsoft.com/office/drawing/2014/main" id="{FAEE7535-4231-924F-81C0-8210DC443487}"/>
              </a:ext>
            </a:extLst>
          </p:cNvPr>
          <p:cNvGrpSpPr/>
          <p:nvPr/>
        </p:nvGrpSpPr>
        <p:grpSpPr>
          <a:xfrm>
            <a:off x="17593606" y="19445369"/>
            <a:ext cx="10858205" cy="5350093"/>
            <a:chOff x="10902462" y="17586958"/>
            <a:chExt cx="16411158" cy="7873366"/>
          </a:xfrm>
        </p:grpSpPr>
        <p:pic>
          <p:nvPicPr>
            <p:cNvPr id="20" name="Picture 19" descr="Chart, scatter chart&#10;&#10;Description automatically generated">
              <a:extLst>
                <a:ext uri="{FF2B5EF4-FFF2-40B4-BE49-F238E27FC236}">
                  <a16:creationId xmlns:a16="http://schemas.microsoft.com/office/drawing/2014/main" id="{859088DF-2DDE-D8A4-62A7-73C092A0A7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523" t="6416" r="3614" b="1467"/>
            <a:stretch/>
          </p:blipFill>
          <p:spPr>
            <a:xfrm>
              <a:off x="10902462" y="17586959"/>
              <a:ext cx="8205579" cy="7873365"/>
            </a:xfrm>
            <a:prstGeom prst="rect">
              <a:avLst/>
            </a:prstGeom>
          </p:spPr>
        </p:pic>
        <p:pic>
          <p:nvPicPr>
            <p:cNvPr id="21" name="Picture 20" descr="Chart, scatter chart&#10;&#10;Description automatically generated">
              <a:extLst>
                <a:ext uri="{FF2B5EF4-FFF2-40B4-BE49-F238E27FC236}">
                  <a16:creationId xmlns:a16="http://schemas.microsoft.com/office/drawing/2014/main" id="{E5CA6BD9-4007-695A-2980-26ECC5709F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641" t="6416" r="3498" b="1467"/>
            <a:stretch/>
          </p:blipFill>
          <p:spPr>
            <a:xfrm>
              <a:off x="19108041" y="17586958"/>
              <a:ext cx="8205579" cy="7873365"/>
            </a:xfrm>
            <a:prstGeom prst="rect">
              <a:avLst/>
            </a:prstGeom>
          </p:spPr>
        </p:pic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16A5E6C5-DAB2-8CD1-154A-D9C62B7ED457}"/>
              </a:ext>
            </a:extLst>
          </p:cNvPr>
          <p:cNvSpPr txBox="1"/>
          <p:nvPr/>
        </p:nvSpPr>
        <p:spPr>
          <a:xfrm>
            <a:off x="16618362" y="24789682"/>
            <a:ext cx="12808694" cy="5778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Figure 1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Goodness-of-fit (GOF) plots of the final lopinavir pharmacokinetic model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4FBC475-4DBF-FA8B-39D4-8E5A836AC1A4}"/>
              </a:ext>
            </a:extLst>
          </p:cNvPr>
          <p:cNvSpPr txBox="1"/>
          <p:nvPr/>
        </p:nvSpPr>
        <p:spPr>
          <a:xfrm>
            <a:off x="24403281" y="26748370"/>
            <a:ext cx="548528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thaiDist"/>
            <a:r>
              <a:rPr lang="en-GB" sz="2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Figure 2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Box and Whisker Plot of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LPV </a:t>
            </a:r>
            <a:r>
              <a:rPr lang="en-GB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exposure (AUC</a:t>
            </a:r>
            <a:r>
              <a:rPr lang="en-GB" sz="2400" baseline="-25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0-12</a:t>
            </a:r>
            <a:r>
              <a:rPr lang="en-GB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per WHO weight-bands dosing (</a:t>
            </a:r>
            <a:r>
              <a:rPr lang="en-GB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pink</a:t>
            </a:r>
            <a:r>
              <a:rPr lang="en-GB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). Target AUC</a:t>
            </a:r>
            <a:r>
              <a:rPr lang="en-GB" sz="2400" baseline="-25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0–12</a:t>
            </a:r>
            <a:r>
              <a:rPr lang="en-GB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GB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40</a:t>
            </a:r>
            <a:r>
              <a:rPr lang="en-GB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to </a:t>
            </a:r>
            <a:r>
              <a:rPr lang="en-GB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160</a:t>
            </a:r>
            <a:r>
              <a:rPr lang="en-GB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mg.h/L) (shaded area).</a:t>
            </a:r>
            <a:endParaRPr lang="en-TH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50E5882-9F39-066B-DA18-964DA94F4182}"/>
              </a:ext>
            </a:extLst>
          </p:cNvPr>
          <p:cNvSpPr/>
          <p:nvPr/>
        </p:nvSpPr>
        <p:spPr>
          <a:xfrm>
            <a:off x="15480106" y="31083392"/>
            <a:ext cx="14556943" cy="851127"/>
          </a:xfrm>
          <a:prstGeom prst="rect">
            <a:avLst/>
          </a:prstGeom>
          <a:solidFill>
            <a:srgbClr val="FFF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3D52E71-CA14-EC5A-02D5-A1AF2EFFEAA6}"/>
              </a:ext>
            </a:extLst>
          </p:cNvPr>
          <p:cNvGrpSpPr/>
          <p:nvPr/>
        </p:nvGrpSpPr>
        <p:grpSpPr>
          <a:xfrm>
            <a:off x="107716" y="41202324"/>
            <a:ext cx="30167498" cy="1650264"/>
            <a:chOff x="107716" y="41202324"/>
            <a:chExt cx="30167498" cy="1650264"/>
          </a:xfrm>
        </p:grpSpPr>
        <p:pic>
          <p:nvPicPr>
            <p:cNvPr id="62" name="Picture 9" descr="Logo, company name&#10;&#10;Description automatically generated">
              <a:extLst>
                <a:ext uri="{FF2B5EF4-FFF2-40B4-BE49-F238E27FC236}">
                  <a16:creationId xmlns:a16="http://schemas.microsoft.com/office/drawing/2014/main" id="{4CB1FE2E-5D17-5793-D26C-563C6CDBEA8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2401420" y="41551628"/>
              <a:ext cx="2120171" cy="1008883"/>
            </a:xfrm>
            <a:prstGeom prst="rect">
              <a:avLst/>
            </a:prstGeom>
          </p:spPr>
        </p:pic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C88842DD-07A3-A8C3-EA65-E7ECE76628F7}"/>
                </a:ext>
              </a:extLst>
            </p:cNvPr>
            <p:cNvSpPr/>
            <p:nvPr/>
          </p:nvSpPr>
          <p:spPr>
            <a:xfrm>
              <a:off x="18684645" y="41681939"/>
              <a:ext cx="2752522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cs typeface="Times New Roman" panose="02020603050405020304" pitchFamily="18" charset="0"/>
                </a:rPr>
                <a:t>Thanks to the children’s</a:t>
              </a:r>
              <a:r>
                <a:rPr lang="th-TH" dirty="0">
                  <a:cs typeface="Times New Roman" panose="02020603050405020304" pitchFamily="18" charset="0"/>
                </a:rPr>
                <a:t> </a:t>
              </a:r>
              <a:r>
                <a:rPr lang="en-US" dirty="0">
                  <a:cs typeface="Times New Roman" panose="02020603050405020304" pitchFamily="18" charset="0"/>
                </a:rPr>
                <a:t>caregivers </a:t>
              </a:r>
              <a:r>
                <a:rPr lang="th-TH" dirty="0">
                  <a:cs typeface="Times New Roman" panose="02020603050405020304" pitchFamily="18" charset="0"/>
                </a:rPr>
                <a:t> </a:t>
              </a:r>
              <a:r>
                <a:rPr lang="en-US" dirty="0">
                  <a:cs typeface="Times New Roman" panose="02020603050405020304" pitchFamily="18" charset="0"/>
                </a:rPr>
                <a:t>&amp;  study site staff</a:t>
              </a:r>
              <a:endParaRPr lang="x-none" dirty="0">
                <a:cs typeface="Times New Roman" panose="02020603050405020304" pitchFamily="18" charset="0"/>
              </a:endParaRPr>
            </a:p>
          </p:txBody>
        </p:sp>
        <p:pic>
          <p:nvPicPr>
            <p:cNvPr id="51" name="Picture 50" descr="PHPT - Home | Facebook">
              <a:extLst>
                <a:ext uri="{FF2B5EF4-FFF2-40B4-BE49-F238E27FC236}">
                  <a16:creationId xmlns:a16="http://schemas.microsoft.com/office/drawing/2014/main" id="{690CA491-025C-2C9E-69C5-F1453FB6C3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268699" y="41447150"/>
              <a:ext cx="1167011" cy="11670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2" name="Picture 4" descr="cipla-logo | TAN Africa">
              <a:extLst>
                <a:ext uri="{FF2B5EF4-FFF2-40B4-BE49-F238E27FC236}">
                  <a16:creationId xmlns:a16="http://schemas.microsoft.com/office/drawing/2014/main" id="{7915B7EF-42F0-C26F-EAE5-2C07B3AFD1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608436" y="41353203"/>
              <a:ext cx="2328043" cy="14993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3" name="Picture 6" descr="AMPATH-logo-DV - The Pocket Square Project">
              <a:extLst>
                <a:ext uri="{FF2B5EF4-FFF2-40B4-BE49-F238E27FC236}">
                  <a16:creationId xmlns:a16="http://schemas.microsoft.com/office/drawing/2014/main" id="{488B731A-FE2F-CB49-EC1D-EDFE08D038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86971" y="41728793"/>
              <a:ext cx="2831391" cy="7553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4" name="Picture 2">
              <a:extLst>
                <a:ext uri="{FF2B5EF4-FFF2-40B4-BE49-F238E27FC236}">
                  <a16:creationId xmlns:a16="http://schemas.microsoft.com/office/drawing/2014/main" id="{7720D8E2-2A55-1347-27D8-4E8A2A7A68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716" y="41375931"/>
              <a:ext cx="1381196" cy="12345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5" name="Picture 12">
              <a:extLst>
                <a:ext uri="{FF2B5EF4-FFF2-40B4-BE49-F238E27FC236}">
                  <a16:creationId xmlns:a16="http://schemas.microsoft.com/office/drawing/2014/main" id="{E48C66AA-387A-9BE2-CA5C-5DCD7C47C4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5235" y="41360334"/>
              <a:ext cx="1466561" cy="12193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6" name="Picture 16" descr="Careers at Epicentre">
              <a:extLst>
                <a:ext uri="{FF2B5EF4-FFF2-40B4-BE49-F238E27FC236}">
                  <a16:creationId xmlns:a16="http://schemas.microsoft.com/office/drawing/2014/main" id="{24734420-237B-0A8D-0D52-6E4445BA9B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37043" y="41620287"/>
              <a:ext cx="2881246" cy="849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7" name="Picture 10" descr="International Certificate in Enterprise Risk Management">
              <a:extLst>
                <a:ext uri="{FF2B5EF4-FFF2-40B4-BE49-F238E27FC236}">
                  <a16:creationId xmlns:a16="http://schemas.microsoft.com/office/drawing/2014/main" id="{F0673C09-93D7-3193-0D63-7CF8993B06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87782" y="41505708"/>
              <a:ext cx="3531285" cy="10663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8" name="Picture 18" descr="Gertrude&amp;#39;s Children&amp;#39;s Hospital – Quality Healthcare for Children">
              <a:extLst>
                <a:ext uri="{FF2B5EF4-FFF2-40B4-BE49-F238E27FC236}">
                  <a16:creationId xmlns:a16="http://schemas.microsoft.com/office/drawing/2014/main" id="{C1118B65-D8BB-8A3B-9933-F2510CE666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65662" y="41202324"/>
              <a:ext cx="1856400" cy="13449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9" name="Picture 4" descr="Home | FACES: Family AIDS Care &amp;amp; Education Services">
              <a:extLst>
                <a:ext uri="{FF2B5EF4-FFF2-40B4-BE49-F238E27FC236}">
                  <a16:creationId xmlns:a16="http://schemas.microsoft.com/office/drawing/2014/main" id="{CDC2B42D-4A8D-A405-D384-E7B19B42CF3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776" t="1500" r="32241" b="-1500"/>
            <a:stretch/>
          </p:blipFill>
          <p:spPr bwMode="auto">
            <a:xfrm>
              <a:off x="11038184" y="41261345"/>
              <a:ext cx="1257751" cy="12859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0" name="Picture 4" descr="Home | FACES: Family AIDS Care &amp;amp; Education Services">
              <a:extLst>
                <a:ext uri="{FF2B5EF4-FFF2-40B4-BE49-F238E27FC236}">
                  <a16:creationId xmlns:a16="http://schemas.microsoft.com/office/drawing/2014/main" id="{A6EABA11-E0D0-E2AD-6EEB-D901F8FB4C8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99" t="50000" r="75266"/>
            <a:stretch/>
          </p:blipFill>
          <p:spPr bwMode="auto">
            <a:xfrm>
              <a:off x="12352321" y="41280727"/>
              <a:ext cx="1288838" cy="12909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" name="Picture 12" descr="Logo&#10;&#10;Description automatically generated">
              <a:extLst>
                <a:ext uri="{FF2B5EF4-FFF2-40B4-BE49-F238E27FC236}">
                  <a16:creationId xmlns:a16="http://schemas.microsoft.com/office/drawing/2014/main" id="{ECD06061-AE50-C295-90F5-76773BD585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/>
            <a:srcRect l="9976" r="7306" b="11030"/>
            <a:stretch/>
          </p:blipFill>
          <p:spPr>
            <a:xfrm>
              <a:off x="24403281" y="41623856"/>
              <a:ext cx="1881356" cy="936655"/>
            </a:xfrm>
            <a:prstGeom prst="rect">
              <a:avLst/>
            </a:prstGeom>
          </p:spPr>
        </p:pic>
        <p:pic>
          <p:nvPicPr>
            <p:cNvPr id="63" name="Picture 13" descr="Logo, company name&#10;&#10;Description automatically generated">
              <a:extLst>
                <a:ext uri="{FF2B5EF4-FFF2-40B4-BE49-F238E27FC236}">
                  <a16:creationId xmlns:a16="http://schemas.microsoft.com/office/drawing/2014/main" id="{631FCB09-3736-A8EE-C43B-F181DF3F11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8"/>
            <a:srcRect l="4852"/>
            <a:stretch/>
          </p:blipFill>
          <p:spPr>
            <a:xfrm>
              <a:off x="26309982" y="41716621"/>
              <a:ext cx="2135183" cy="795600"/>
            </a:xfrm>
            <a:prstGeom prst="rect">
              <a:avLst/>
            </a:prstGeom>
          </p:spPr>
        </p:pic>
        <p:pic>
          <p:nvPicPr>
            <p:cNvPr id="64" name="Picture 26">
              <a:extLst>
                <a:ext uri="{FF2B5EF4-FFF2-40B4-BE49-F238E27FC236}">
                  <a16:creationId xmlns:a16="http://schemas.microsoft.com/office/drawing/2014/main" id="{DAC227B2-93F1-6ED2-CC2B-52BBAF6C9E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93858" y="41579852"/>
              <a:ext cx="1881356" cy="10451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A35B53EF-4EFA-A046-744A-C54A725564AA}"/>
              </a:ext>
            </a:extLst>
          </p:cNvPr>
          <p:cNvSpPr txBox="1"/>
          <p:nvPr/>
        </p:nvSpPr>
        <p:spPr>
          <a:xfrm>
            <a:off x="264725" y="7392911"/>
            <a:ext cx="14997385" cy="6518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thaiDi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450" dirty="0">
                <a:latin typeface="Arial" panose="020B0604020202020204" pitchFamily="34" charset="0"/>
                <a:cs typeface="Arial" panose="020B0604020202020204" pitchFamily="34" charset="0"/>
              </a:rPr>
              <a:t>Lopinavir/ritonavir (LPV/r) is widely used for the treatment of children living with HIV (CLWH) younger than 3 years of age.</a:t>
            </a:r>
          </a:p>
          <a:p>
            <a:pPr marL="571500" indent="-571500" algn="thaiDi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450" dirty="0">
                <a:latin typeface="Arial" panose="020B0604020202020204" pitchFamily="34" charset="0"/>
                <a:cs typeface="Arial" panose="020B0604020202020204" pitchFamily="34" charset="0"/>
              </a:rPr>
              <a:t>LPV/r (40/10mg) oral pellets (‘mini-melt’ tablets, Cipla Ltd, India) was the first solid formulation for young children approved by the US Food and Drug Administration.</a:t>
            </a:r>
          </a:p>
          <a:p>
            <a:pPr marL="571500" indent="-571500" algn="thaiDi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450" dirty="0">
                <a:latin typeface="Arial" panose="020B0604020202020204" pitchFamily="34" charset="0"/>
                <a:cs typeface="Arial" panose="020B0604020202020204" pitchFamily="34" charset="0"/>
              </a:rPr>
              <a:t>We describe the pharmacokinetic (PK) of LPV/r in African children receiving LPV/r pellets twice daily (BID) according to the World Health Organization (WHO) weight bands dosing.</a:t>
            </a:r>
            <a:endParaRPr lang="en-US" sz="34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7E2FA2BF-385D-121E-9F98-CAC4D0ACA5F1}"/>
              </a:ext>
            </a:extLst>
          </p:cNvPr>
          <p:cNvSpPr txBox="1"/>
          <p:nvPr/>
        </p:nvSpPr>
        <p:spPr>
          <a:xfrm>
            <a:off x="301075" y="32564029"/>
            <a:ext cx="15067680" cy="8188460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pPr marL="571500" indent="-571500" algn="thaiDi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450" dirty="0">
                <a:latin typeface="Arial" panose="020B0604020202020204" pitchFamily="34" charset="0"/>
                <a:cs typeface="Arial" panose="020B0604020202020204" pitchFamily="34" charset="0"/>
              </a:rPr>
              <a:t>LPV and RTV concentrations were best described a one-compartment model with first order absorption (with lag-time) and elimination. </a:t>
            </a:r>
          </a:p>
          <a:p>
            <a:pPr marL="571500" indent="-571500" algn="thaiDi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450" dirty="0">
                <a:latin typeface="Arial" panose="020B0604020202020204" pitchFamily="34" charset="0"/>
                <a:cs typeface="Arial" panose="020B0604020202020204" pitchFamily="34" charset="0"/>
              </a:rPr>
              <a:t>The dynamic influence of RTV concentrations on LPV CL/F was modeled using an Emax model with direct inhibition. </a:t>
            </a:r>
          </a:p>
          <a:p>
            <a:pPr marL="571500" indent="-571500" algn="thaiDi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450" dirty="0">
                <a:latin typeface="Arial" panose="020B0604020202020204" pitchFamily="34" charset="0"/>
                <a:cs typeface="Arial" panose="020B0604020202020204" pitchFamily="34" charset="0"/>
              </a:rPr>
              <a:t>Body weight influenced LPV and RTV CL/F and V/F and was allometrically scaled, but the inclusion of maturational changes as a function of age did not improve the model fit. </a:t>
            </a:r>
          </a:p>
          <a:p>
            <a:pPr marL="571500" indent="-571500" algn="thaiDi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450" dirty="0">
                <a:latin typeface="Arial" panose="020B0604020202020204" pitchFamily="34" charset="0"/>
                <a:cs typeface="Arial" panose="020B0604020202020204" pitchFamily="34" charset="0"/>
              </a:rPr>
              <a:t>Model simulations predicted that target LPV exposures were achieved in African children with this solid formulation across the WHO weight bands    (Figure 2).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D33A4180-D3EF-5AEE-D037-C5A15ACCC092}"/>
              </a:ext>
            </a:extLst>
          </p:cNvPr>
          <p:cNvSpPr txBox="1"/>
          <p:nvPr/>
        </p:nvSpPr>
        <p:spPr>
          <a:xfrm>
            <a:off x="15441038" y="31894282"/>
            <a:ext cx="14635077" cy="3179397"/>
          </a:xfrm>
          <a:prstGeom prst="rect">
            <a:avLst/>
          </a:prstGeom>
          <a:noFill/>
        </p:spPr>
        <p:txBody>
          <a:bodyPr wrap="square" lIns="90000" rtlCol="0">
            <a:spAutoFit/>
          </a:bodyPr>
          <a:lstStyle/>
          <a:p>
            <a:pPr marL="571500" indent="-5715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450" dirty="0">
                <a:latin typeface="Arial" panose="020B0604020202020204" pitchFamily="34" charset="0"/>
                <a:cs typeface="Arial" panose="020B0604020202020204" pitchFamily="34" charset="0"/>
              </a:rPr>
              <a:t>LPV drug exposures in African children weighing 3.0 to 24.9 kg using the generic LPV/r pellets dosed per WHO weight bands were comparable to those reported with the original liquid and tablet formulations.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A2A3705A-AAA3-A1CF-519C-73EBAF989794}"/>
              </a:ext>
            </a:extLst>
          </p:cNvPr>
          <p:cNvSpPr txBox="1"/>
          <p:nvPr/>
        </p:nvSpPr>
        <p:spPr>
          <a:xfrm>
            <a:off x="15438600" y="35933864"/>
            <a:ext cx="14608693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We are grateful to all participants of the Living study, study staff and partner. This work was supported by drugs for neglected diseases initiative (DNDi)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Switzerland, Kenya and USA.</a:t>
            </a:r>
          </a:p>
          <a:p>
            <a:pPr marL="342900" indent="-34290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</a:rPr>
              <a:t>Presentation of this poster presentation and participation in the 30</a:t>
            </a:r>
            <a:r>
              <a:rPr lang="en-US" sz="2400" baseline="30000" dirty="0">
                <a:latin typeface="Arial" panose="020B0604020202020204" pitchFamily="34" charset="0"/>
              </a:rPr>
              <a:t>th</a:t>
            </a:r>
            <a:r>
              <a:rPr lang="en-US" sz="2400" dirty="0">
                <a:latin typeface="Arial" panose="020B0604020202020204" pitchFamily="34" charset="0"/>
              </a:rPr>
              <a:t> PAGE meeting was made possible thanks to a PAGE scholarship. Financial support was based on predefined criteria and the merit of each application was assessed by a selection committee.</a:t>
            </a:r>
            <a:endParaRPr lang="th-TH" sz="2400" dirty="0">
              <a:latin typeface="Arial" panose="020B0604020202020204" pitchFamily="34" charset="0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F0BDC479-32F7-2517-D23B-FA1353A23CC5}"/>
              </a:ext>
            </a:extLst>
          </p:cNvPr>
          <p:cNvSpPr/>
          <p:nvPr/>
        </p:nvSpPr>
        <p:spPr>
          <a:xfrm>
            <a:off x="15480105" y="38840318"/>
            <a:ext cx="14526480" cy="755316"/>
          </a:xfrm>
          <a:prstGeom prst="rect">
            <a:avLst/>
          </a:prstGeom>
          <a:solidFill>
            <a:srgbClr val="C7F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5D054350-53E9-31B3-8770-8C7C5315D8F0}"/>
              </a:ext>
            </a:extLst>
          </p:cNvPr>
          <p:cNvSpPr txBox="1"/>
          <p:nvPr/>
        </p:nvSpPr>
        <p:spPr>
          <a:xfrm>
            <a:off x="15437082" y="39598719"/>
            <a:ext cx="14578453" cy="19913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thaiDist">
              <a:lnSpc>
                <a:spcPct val="150000"/>
              </a:lnSpc>
              <a:buFont typeface="+mj-lt"/>
              <a:buAutoNum type="arabicPeriod"/>
            </a:pPr>
            <a:r>
              <a:rPr lang="en-US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World Health Organization. Consolidated guidelines on the use of antiretroviral drugs for treating and preventing HIV infection: recommendation for a public health approach. 2nd. World Health Organization; Geneva, Switzerland: 2016.</a:t>
            </a:r>
            <a:endParaRPr lang="en-TH" sz="1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 algn="thaiDist">
              <a:lnSpc>
                <a:spcPct val="150000"/>
              </a:lnSpc>
              <a:buFont typeface="+mj-lt"/>
              <a:buAutoNum type="arabicPeriod"/>
            </a:pPr>
            <a:r>
              <a:rPr lang="en-US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Fact Sheet on Lopinavir And Ritonavir (LPV/R) Oral Pellets. Interagency Task Team. September 2015.</a:t>
            </a:r>
            <a:endParaRPr lang="en-TH" sz="1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 algn="thaiDist">
              <a:lnSpc>
                <a:spcPct val="150000"/>
              </a:lnSpc>
              <a:buFont typeface="+mj-lt"/>
              <a:buAutoNum type="arabicPeriod"/>
            </a:pPr>
            <a:r>
              <a:rPr lang="en-US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Dayneka NL, Garg V, Jusko WJ. Comparison of four basic models of indirect pharmacodynamic responses. </a:t>
            </a: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 Pharmacokinet Biopharm.</a:t>
            </a:r>
            <a:r>
              <a:rPr lang="en-US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1993;21:457–78.</a:t>
            </a:r>
            <a:endParaRPr lang="en-TH" sz="1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 algn="thaiDist">
              <a:lnSpc>
                <a:spcPct val="150000"/>
              </a:lnSpc>
              <a:buFont typeface="+mj-lt"/>
              <a:buAutoNum type="arabicPeriod"/>
            </a:pPr>
            <a:r>
              <a:rPr lang="en-US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Pinto JA, Capparelli EV, Warshaw M, et al. A Phase II/III Trial of Lopinavir/Ritonavir Dosed According to the Who Pediatric Weight Band Dosing Guidelines. </a:t>
            </a:r>
            <a:r>
              <a:rPr lang="en-US" sz="14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Pediatr Infect Dis J</a:t>
            </a:r>
            <a:r>
              <a:rPr lang="en-US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2018; 37(2): e29–e35.</a:t>
            </a:r>
            <a:endParaRPr lang="en-TH" sz="1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0304568-9141-4AFA-58BF-BA952F920EF0}"/>
              </a:ext>
            </a:extLst>
          </p:cNvPr>
          <p:cNvSpPr/>
          <p:nvPr/>
        </p:nvSpPr>
        <p:spPr>
          <a:xfrm>
            <a:off x="15480105" y="35100390"/>
            <a:ext cx="14535429" cy="851127"/>
          </a:xfrm>
          <a:prstGeom prst="rect">
            <a:avLst/>
          </a:prstGeom>
          <a:solidFill>
            <a:srgbClr val="EFD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ACKNOWLEDGEMENTS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8CA1D499-0895-2AF2-0E2D-7AED7C47607C}"/>
              </a:ext>
            </a:extLst>
          </p:cNvPr>
          <p:cNvSpPr/>
          <p:nvPr/>
        </p:nvSpPr>
        <p:spPr>
          <a:xfrm>
            <a:off x="259671" y="3083294"/>
            <a:ext cx="29816444" cy="3299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800" b="1" dirty="0">
                <a:latin typeface="Arial" panose="020B0604020202020204" pitchFamily="34" charset="0"/>
                <a:cs typeface="Arial" panose="020B0604020202020204" pitchFamily="34" charset="0"/>
              </a:rPr>
              <a:t>Suthunya Chupradit</a:t>
            </a:r>
            <a:r>
              <a:rPr lang="en-GB" sz="38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sz="3800" b="1" dirty="0">
                <a:latin typeface="Arial" panose="020B0604020202020204" pitchFamily="34" charset="0"/>
                <a:cs typeface="Arial" panose="020B0604020202020204" pitchFamily="34" charset="0"/>
              </a:rPr>
              <a:t>, Dalton C. Wamalwa</a:t>
            </a:r>
            <a:r>
              <a:rPr lang="en-GB" sz="38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GB" sz="3800" b="1" dirty="0">
                <a:latin typeface="Arial" panose="020B0604020202020204" pitchFamily="34" charset="0"/>
                <a:cs typeface="Arial" panose="020B0604020202020204" pitchFamily="34" charset="0"/>
              </a:rPr>
              <a:t>, Elizabeth Maleche-Obimbo</a:t>
            </a:r>
            <a:r>
              <a:rPr lang="en-GB" sz="38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GB" sz="3800" b="1" dirty="0">
                <a:latin typeface="Arial" panose="020B0604020202020204" pitchFamily="34" charset="0"/>
                <a:cs typeface="Arial" panose="020B0604020202020204" pitchFamily="34" charset="0"/>
              </a:rPr>
              <a:t>, Adeodata R. Kekitiinwa</a:t>
            </a:r>
            <a:r>
              <a:rPr lang="en-GB" sz="38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GB" sz="3800" b="1" dirty="0">
                <a:latin typeface="Arial" panose="020B0604020202020204" pitchFamily="34" charset="0"/>
                <a:cs typeface="Arial" panose="020B0604020202020204" pitchFamily="34" charset="0"/>
              </a:rPr>
              <a:t>, Juliet Mwanga-Amumpaire</a:t>
            </a:r>
            <a:r>
              <a:rPr lang="en-GB" sz="38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GB" sz="3800" b="1" dirty="0">
                <a:latin typeface="Arial" panose="020B0604020202020204" pitchFamily="34" charset="0"/>
                <a:cs typeface="Arial" panose="020B0604020202020204" pitchFamily="34" charset="0"/>
              </a:rPr>
              <a:t>, Elizabeth A. Bukusi</a:t>
            </a:r>
            <a:r>
              <a:rPr lang="en-GB" sz="38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GB" sz="3800" b="1" dirty="0">
                <a:latin typeface="Arial" panose="020B0604020202020204" pitchFamily="34" charset="0"/>
                <a:cs typeface="Arial" panose="020B0604020202020204" pitchFamily="34" charset="0"/>
              </a:rPr>
              <a:t>, Winstone M. Nyandiko</a:t>
            </a:r>
            <a:r>
              <a:rPr lang="en-GB" sz="38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en-GB" sz="3800" b="1" dirty="0">
                <a:latin typeface="Arial" panose="020B0604020202020204" pitchFamily="34" charset="0"/>
                <a:cs typeface="Arial" panose="020B0604020202020204" pitchFamily="34" charset="0"/>
              </a:rPr>
              <a:t>, Joseph K. Mbuthia</a:t>
            </a:r>
            <a:r>
              <a:rPr lang="en-GB" sz="38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en-GB" sz="3800" b="1" dirty="0">
                <a:latin typeface="Arial" panose="020B0604020202020204" pitchFamily="34" charset="0"/>
                <a:cs typeface="Arial" panose="020B0604020202020204" pitchFamily="34" charset="0"/>
              </a:rPr>
              <a:t>, Alistair Swanson</a:t>
            </a:r>
            <a:r>
              <a:rPr lang="en-GB" sz="38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en-GB" sz="3800" b="1" dirty="0">
                <a:latin typeface="Arial" panose="020B0604020202020204" pitchFamily="34" charset="0"/>
                <a:cs typeface="Arial" panose="020B0604020202020204" pitchFamily="34" charset="0"/>
              </a:rPr>
              <a:t> and DNDi Clinical Team</a:t>
            </a:r>
            <a:r>
              <a:rPr lang="en-GB" sz="38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en-GB" sz="38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algn="ctr"/>
            <a:r>
              <a:rPr lang="en-GB" sz="3800" b="1" dirty="0">
                <a:latin typeface="Arial" panose="020B0604020202020204" pitchFamily="34" charset="0"/>
                <a:cs typeface="Arial" panose="020B0604020202020204" pitchFamily="34" charset="0"/>
              </a:rPr>
              <a:t>Tim R. Cressey</a:t>
            </a:r>
            <a:r>
              <a:rPr lang="en-GB" sz="38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10,11</a:t>
            </a:r>
            <a:r>
              <a:rPr lang="en-GB" sz="3800" b="1" dirty="0">
                <a:latin typeface="Arial" panose="020B0604020202020204" pitchFamily="34" charset="0"/>
                <a:cs typeface="Arial" panose="020B0604020202020204" pitchFamily="34" charset="0"/>
              </a:rPr>
              <a:t>, Baralee Punyawudho</a:t>
            </a:r>
            <a:r>
              <a:rPr lang="en-GB" sz="38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sz="3800" b="1" dirty="0">
                <a:latin typeface="Arial" panose="020B0604020202020204" pitchFamily="34" charset="0"/>
                <a:cs typeface="Arial" panose="020B0604020202020204" pitchFamily="34" charset="0"/>
              </a:rPr>
              <a:t>, Victor Musiime</a:t>
            </a:r>
            <a:r>
              <a:rPr lang="en-GB" sz="38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3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h-TH" sz="3800" b="1" dirty="0">
                <a:latin typeface="Arial" panose="020B0604020202020204" pitchFamily="34" charset="0"/>
              </a:rPr>
              <a:t> </a:t>
            </a:r>
            <a:r>
              <a:rPr lang="en-US" sz="3800" b="1" dirty="0">
                <a:latin typeface="Arial" panose="020B0604020202020204" pitchFamily="34" charset="0"/>
                <a:cs typeface="Arial" panose="020B0604020202020204" pitchFamily="34" charset="0"/>
              </a:rPr>
              <a:t>for the LIVING Study Team</a:t>
            </a:r>
            <a:endParaRPr lang="en-TH" sz="3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236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sz="2360" dirty="0">
                <a:latin typeface="Arial" panose="020B0604020202020204" pitchFamily="34" charset="0"/>
                <a:cs typeface="Arial" panose="020B0604020202020204" pitchFamily="34" charset="0"/>
              </a:rPr>
              <a:t>Department of Pharmaceutical Care, Faculty of Pharmacy, Chiang Mai University, Chiang Mai, Thailand; </a:t>
            </a:r>
            <a:r>
              <a:rPr lang="en-GB" sz="236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2360" dirty="0">
                <a:latin typeface="Arial" panose="020B0604020202020204" pitchFamily="34" charset="0"/>
                <a:cs typeface="Arial" panose="020B0604020202020204" pitchFamily="34" charset="0"/>
              </a:rPr>
              <a:t>Joint Clinical Research Centre, Kampala, Uganda; </a:t>
            </a:r>
            <a:r>
              <a:rPr lang="en-GB" sz="236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GB" sz="2360" dirty="0">
                <a:latin typeface="Arial" panose="020B0604020202020204" pitchFamily="34" charset="0"/>
                <a:cs typeface="Arial" panose="020B0604020202020204" pitchFamily="34" charset="0"/>
              </a:rPr>
              <a:t>Department of Paediatrics and Child Health, University of Nairobi, Nairobi, Kenya; </a:t>
            </a:r>
            <a:r>
              <a:rPr lang="en-GB" sz="2360" baseline="30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GB" sz="2360" dirty="0">
                <a:latin typeface="Arial" panose="020B0604020202020204" pitchFamily="34" charset="0"/>
                <a:cs typeface="Arial" panose="020B0604020202020204" pitchFamily="34" charset="0"/>
              </a:rPr>
              <a:t>Baylor College of Medicine Children’s Foundation, Kampala, Uganda;</a:t>
            </a:r>
            <a:r>
              <a:rPr lang="en-GB" sz="2360" baseline="30000" dirty="0">
                <a:latin typeface="Arial" panose="020B0604020202020204" pitchFamily="34" charset="0"/>
                <a:cs typeface="Arial" panose="020B0604020202020204" pitchFamily="34" charset="0"/>
              </a:rPr>
              <a:t> 5</a:t>
            </a:r>
            <a:r>
              <a:rPr lang="en-GB" sz="2360" dirty="0">
                <a:latin typeface="Arial" panose="020B0604020202020204" pitchFamily="34" charset="0"/>
                <a:cs typeface="Arial" panose="020B0604020202020204" pitchFamily="34" charset="0"/>
              </a:rPr>
              <a:t>Epicentre, Mbarara, Uganda; </a:t>
            </a:r>
            <a:r>
              <a:rPr lang="en-GB" sz="2360" baseline="300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GB" sz="2360" dirty="0">
                <a:latin typeface="Arial" panose="020B0604020202020204" pitchFamily="34" charset="0"/>
                <a:cs typeface="Arial" panose="020B0604020202020204" pitchFamily="34" charset="0"/>
              </a:rPr>
              <a:t>Centre for Microbiology Research, Kenya Medical Research Institute, Kisumu, Kenya; </a:t>
            </a:r>
            <a:r>
              <a:rPr lang="en-GB" sz="2360" baseline="30000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en-GB" sz="2360" dirty="0">
                <a:latin typeface="Arial" panose="020B0604020202020204" pitchFamily="34" charset="0"/>
                <a:cs typeface="Arial" panose="020B0604020202020204" pitchFamily="34" charset="0"/>
              </a:rPr>
              <a:t>Department of Child Health and Paediatrics - Moi University, AMPATH and Moi Teaching and Referral Hospital, Eldoret, Kenya; </a:t>
            </a:r>
            <a:r>
              <a:rPr lang="en-GB" sz="2360" baseline="3000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en-GB" sz="2360" dirty="0">
                <a:latin typeface="Arial" panose="020B0604020202020204" pitchFamily="34" charset="0"/>
                <a:cs typeface="Arial" panose="020B0604020202020204" pitchFamily="34" charset="0"/>
              </a:rPr>
              <a:t>Gertrude’s Children’s Hospital, Nairobi, Kenya; </a:t>
            </a:r>
            <a:r>
              <a:rPr lang="en-GB" sz="2360" baseline="30000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en-GB" sz="2360" dirty="0">
                <a:latin typeface="Arial" panose="020B0604020202020204" pitchFamily="34" charset="0"/>
                <a:cs typeface="Arial" panose="020B0604020202020204" pitchFamily="34" charset="0"/>
              </a:rPr>
              <a:t>Drugs for Neglected Diseases Initiative (Switzerland, Kenya and USA); </a:t>
            </a:r>
            <a:r>
              <a:rPr lang="en-GB" sz="2360" baseline="300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GB" sz="2360" dirty="0">
                <a:latin typeface="Arial" panose="020B0604020202020204" pitchFamily="34" charset="0"/>
                <a:cs typeface="Arial" panose="020B0604020202020204" pitchFamily="34" charset="0"/>
              </a:rPr>
              <a:t>AMS/IRD Collaboration, Faculty of Associated Medical Sciences, Chiang Mai University, Chiang Mai, Thailand; </a:t>
            </a:r>
            <a:r>
              <a:rPr lang="en-GB" sz="2360" baseline="30000" dirty="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en-GB" sz="2360" dirty="0">
                <a:latin typeface="Arial" panose="020B0604020202020204" pitchFamily="34" charset="0"/>
                <a:cs typeface="Arial" panose="020B0604020202020204" pitchFamily="34" charset="0"/>
              </a:rPr>
              <a:t>Department of Molecular &amp; Clinical Pharmacology, University of Liverpool, UK.</a:t>
            </a:r>
            <a:endParaRPr lang="en-TH" sz="236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8DE487FA-C2CF-2C94-38EE-ACF9D1E1CB40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071" y="1191405"/>
            <a:ext cx="3841896" cy="912162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Title 1">
            <a:extLst>
              <a:ext uri="{FF2B5EF4-FFF2-40B4-BE49-F238E27FC236}">
                <a16:creationId xmlns:a16="http://schemas.microsoft.com/office/drawing/2014/main" id="{BF57BB62-1205-6980-51A7-18925E665B01}"/>
              </a:ext>
            </a:extLst>
          </p:cNvPr>
          <p:cNvSpPr txBox="1">
            <a:spLocks/>
          </p:cNvSpPr>
          <p:nvPr/>
        </p:nvSpPr>
        <p:spPr>
          <a:xfrm>
            <a:off x="6365630" y="221774"/>
            <a:ext cx="23649907" cy="287644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302748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56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Aft>
                <a:spcPts val="1200"/>
              </a:spcAft>
            </a:pPr>
            <a:r>
              <a:rPr lang="en-US" sz="5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Population Pharmacokinetic analysis of lopinavir in children with HIV </a:t>
            </a:r>
          </a:p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lang="en-US" sz="5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Africa receiving the pediatric lopinavir/ritonavir pellets formulation</a:t>
            </a:r>
            <a:endParaRPr lang="en-TH" sz="54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CC12093-BF58-E13A-70BE-9BDA9C2360C8}"/>
              </a:ext>
            </a:extLst>
          </p:cNvPr>
          <p:cNvSpPr txBox="1"/>
          <p:nvPr/>
        </p:nvSpPr>
        <p:spPr>
          <a:xfrm>
            <a:off x="15480106" y="6313890"/>
            <a:ext cx="15365879" cy="658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Table 1.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Baseline Demographic &amp; Clinical Characteristics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AB671E3-C038-57DC-0D63-64F36E49A855}"/>
              </a:ext>
            </a:extLst>
          </p:cNvPr>
          <p:cNvSpPr txBox="1"/>
          <p:nvPr/>
        </p:nvSpPr>
        <p:spPr>
          <a:xfrm>
            <a:off x="15480107" y="11440880"/>
            <a:ext cx="14582818" cy="658770"/>
          </a:xfrm>
          <a:prstGeom prst="rect">
            <a:avLst/>
          </a:prstGeom>
          <a:noFill/>
        </p:spPr>
        <p:txBody>
          <a:bodyPr wrap="square" lIns="90000" rtlCol="0" anchor="ctr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Table 2.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Parameter estimates of the final population pharmacokinetic model of lopinavir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4F992524-4022-C25A-BB46-F1E47DE13B74}"/>
              </a:ext>
            </a:extLst>
          </p:cNvPr>
          <p:cNvSpPr txBox="1"/>
          <p:nvPr/>
        </p:nvSpPr>
        <p:spPr>
          <a:xfrm>
            <a:off x="16562022" y="18536404"/>
            <a:ext cx="12585271" cy="842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thaiDist">
              <a:lnSpc>
                <a:spcPct val="150000"/>
              </a:lnSpc>
              <a:spcAft>
                <a:spcPts val="600"/>
              </a:spcAft>
            </a:pP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Parameter estimates are scaled to typical patient at 13.6 kg. NONMEM, nonlinear mixed effects modeling; CL/F, apparent oral clearance; V/F, apparent volume of distribution; Ka, absorption rate constant; T</a:t>
            </a:r>
            <a:r>
              <a:rPr lang="en-US" sz="1100" baseline="-25000" dirty="0">
                <a:latin typeface="Arial" panose="020B0604020202020204" pitchFamily="34" charset="0"/>
                <a:cs typeface="Arial" panose="020B0604020202020204" pitchFamily="34" charset="0"/>
              </a:rPr>
              <a:t>LAG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absorption lag time; F, bioavailability; IIV, interindividual variability, IOV, inter-occasion variability; %CV, percent coefficient variation, RUV, residual variability. Emax is the maximum inhibitory effect of RTV on LPV CL/F and EC50 is the RTV concentration to reach 50% of the Emax and CRTV is the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concentration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of RTV. 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AAB72D6C-32FF-C103-3794-DA121411548E}"/>
              </a:ext>
            </a:extLst>
          </p:cNvPr>
          <p:cNvSpPr/>
          <p:nvPr/>
        </p:nvSpPr>
        <p:spPr>
          <a:xfrm>
            <a:off x="301075" y="31694849"/>
            <a:ext cx="15031330" cy="851127"/>
          </a:xfrm>
          <a:prstGeom prst="rect">
            <a:avLst/>
          </a:prstGeom>
          <a:solidFill>
            <a:srgbClr val="CFF3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1543C35F-E04F-B586-EB19-C79E0344AF9F}"/>
              </a:ext>
            </a:extLst>
          </p:cNvPr>
          <p:cNvSpPr/>
          <p:nvPr/>
        </p:nvSpPr>
        <p:spPr>
          <a:xfrm>
            <a:off x="301464" y="14010004"/>
            <a:ext cx="15009087" cy="851127"/>
          </a:xfrm>
          <a:prstGeom prst="rect">
            <a:avLst/>
          </a:prstGeom>
          <a:solidFill>
            <a:srgbClr val="FFCB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METHODS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1E445400-CA48-BBCB-C9A9-6AEBF6BF45A0}"/>
              </a:ext>
            </a:extLst>
          </p:cNvPr>
          <p:cNvSpPr/>
          <p:nvPr/>
        </p:nvSpPr>
        <p:spPr>
          <a:xfrm>
            <a:off x="256232" y="6541784"/>
            <a:ext cx="15009087" cy="851127"/>
          </a:xfrm>
          <a:prstGeom prst="rect">
            <a:avLst/>
          </a:prstGeom>
          <a:solidFill>
            <a:srgbClr val="FFDE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 &amp; OBJECTIVE</a:t>
            </a:r>
          </a:p>
        </p:txBody>
      </p:sp>
    </p:spTree>
    <p:extLst>
      <p:ext uri="{BB962C8B-B14F-4D97-AF65-F5344CB8AC3E}">
        <p14:creationId xmlns:p14="http://schemas.microsoft.com/office/powerpoint/2010/main" val="37527030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{2F7308C2-3B90-794C-9ADB-F517674D169D}tf10001067</Template>
  <TotalTime>17529</TotalTime>
  <Words>1296</Words>
  <Application>Microsoft Macintosh PowerPoint</Application>
  <PresentationFormat>Custom</PresentationFormat>
  <Paragraphs>115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 Math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KAEWKLAO CHUPRADIT</dc:creator>
  <cp:lastModifiedBy>KAEWKLAO CHUPRADIT</cp:lastModifiedBy>
  <cp:revision>33</cp:revision>
  <dcterms:created xsi:type="dcterms:W3CDTF">2022-05-17T15:44:35Z</dcterms:created>
  <dcterms:modified xsi:type="dcterms:W3CDTF">2022-08-09T13:57:38Z</dcterms:modified>
</cp:coreProperties>
</file>