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0083125" cy="42611675"/>
  <p:notesSz cx="9283700" cy="7035800"/>
  <p:custDataLst>
    <p:tags r:id="rId6"/>
  </p:custDataLst>
  <p:defaultTextStyle>
    <a:defPPr>
      <a:defRPr lang="en-US"/>
    </a:defPPr>
    <a:lvl1pPr algn="l" rtl="0" fontAlgn="base">
      <a:spcBef>
        <a:spcPct val="0"/>
      </a:spcBef>
      <a:spcAft>
        <a:spcPct val="0"/>
      </a:spcAft>
      <a:defRPr sz="4200" kern="1200">
        <a:solidFill>
          <a:schemeClr val="tx1"/>
        </a:solidFill>
        <a:latin typeface="Helvetica" pitchFamily="34" charset="0"/>
        <a:ea typeface="+mn-ea"/>
        <a:cs typeface="+mn-cs"/>
      </a:defRPr>
    </a:lvl1pPr>
    <a:lvl2pPr marL="454025" indent="3175" algn="l" rtl="0" fontAlgn="base">
      <a:spcBef>
        <a:spcPct val="0"/>
      </a:spcBef>
      <a:spcAft>
        <a:spcPct val="0"/>
      </a:spcAft>
      <a:defRPr sz="4200" kern="1200">
        <a:solidFill>
          <a:schemeClr val="tx1"/>
        </a:solidFill>
        <a:latin typeface="Helvetica" pitchFamily="34" charset="0"/>
        <a:ea typeface="+mn-ea"/>
        <a:cs typeface="+mn-cs"/>
      </a:defRPr>
    </a:lvl2pPr>
    <a:lvl3pPr marL="909638" indent="4763" algn="l" rtl="0" fontAlgn="base">
      <a:spcBef>
        <a:spcPct val="0"/>
      </a:spcBef>
      <a:spcAft>
        <a:spcPct val="0"/>
      </a:spcAft>
      <a:defRPr sz="4200" kern="1200">
        <a:solidFill>
          <a:schemeClr val="tx1"/>
        </a:solidFill>
        <a:latin typeface="Helvetica" pitchFamily="34" charset="0"/>
        <a:ea typeface="+mn-ea"/>
        <a:cs typeface="+mn-cs"/>
      </a:defRPr>
    </a:lvl3pPr>
    <a:lvl4pPr marL="1363663" indent="7938" algn="l" rtl="0" fontAlgn="base">
      <a:spcBef>
        <a:spcPct val="0"/>
      </a:spcBef>
      <a:spcAft>
        <a:spcPct val="0"/>
      </a:spcAft>
      <a:defRPr sz="4200" kern="1200">
        <a:solidFill>
          <a:schemeClr val="tx1"/>
        </a:solidFill>
        <a:latin typeface="Helvetica" pitchFamily="34" charset="0"/>
        <a:ea typeface="+mn-ea"/>
        <a:cs typeface="+mn-cs"/>
      </a:defRPr>
    </a:lvl4pPr>
    <a:lvl5pPr marL="1819275" indent="9525" algn="l" rtl="0" fontAlgn="base">
      <a:spcBef>
        <a:spcPct val="0"/>
      </a:spcBef>
      <a:spcAft>
        <a:spcPct val="0"/>
      </a:spcAft>
      <a:defRPr sz="4200" kern="1200">
        <a:solidFill>
          <a:schemeClr val="tx1"/>
        </a:solidFill>
        <a:latin typeface="Helvetica" pitchFamily="34" charset="0"/>
        <a:ea typeface="+mn-ea"/>
        <a:cs typeface="+mn-cs"/>
      </a:defRPr>
    </a:lvl5pPr>
    <a:lvl6pPr marL="2286000" algn="l" defTabSz="914400" rtl="0" eaLnBrk="1" latinLnBrk="0" hangingPunct="1">
      <a:defRPr sz="4200" kern="1200">
        <a:solidFill>
          <a:schemeClr val="tx1"/>
        </a:solidFill>
        <a:latin typeface="Helvetica" pitchFamily="34" charset="0"/>
        <a:ea typeface="+mn-ea"/>
        <a:cs typeface="+mn-cs"/>
      </a:defRPr>
    </a:lvl6pPr>
    <a:lvl7pPr marL="2743200" algn="l" defTabSz="914400" rtl="0" eaLnBrk="1" latinLnBrk="0" hangingPunct="1">
      <a:defRPr sz="4200" kern="1200">
        <a:solidFill>
          <a:schemeClr val="tx1"/>
        </a:solidFill>
        <a:latin typeface="Helvetica" pitchFamily="34" charset="0"/>
        <a:ea typeface="+mn-ea"/>
        <a:cs typeface="+mn-cs"/>
      </a:defRPr>
    </a:lvl7pPr>
    <a:lvl8pPr marL="3200400" algn="l" defTabSz="914400" rtl="0" eaLnBrk="1" latinLnBrk="0" hangingPunct="1">
      <a:defRPr sz="4200" kern="1200">
        <a:solidFill>
          <a:schemeClr val="tx1"/>
        </a:solidFill>
        <a:latin typeface="Helvetica" pitchFamily="34" charset="0"/>
        <a:ea typeface="+mn-ea"/>
        <a:cs typeface="+mn-cs"/>
      </a:defRPr>
    </a:lvl8pPr>
    <a:lvl9pPr marL="3657600" algn="l" defTabSz="914400" rtl="0" eaLnBrk="1" latinLnBrk="0" hangingPunct="1">
      <a:defRPr sz="4200" kern="1200">
        <a:solidFill>
          <a:schemeClr val="tx1"/>
        </a:solidFill>
        <a:latin typeface="Helvetic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AF0538"/>
    <a:srgbClr val="800000"/>
    <a:srgbClr val="A09C00"/>
    <a:srgbClr val="CCCC00"/>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7" autoAdjust="0"/>
    <p:restoredTop sz="98971" autoAdjust="0"/>
  </p:normalViewPr>
  <p:slideViewPr>
    <p:cSldViewPr snapToGrid="0">
      <p:cViewPr>
        <p:scale>
          <a:sx n="33" d="100"/>
          <a:sy n="33" d="100"/>
        </p:scale>
        <p:origin x="-1768" y="4440"/>
      </p:cViewPr>
      <p:guideLst>
        <p:guide orient="horz" pos="5792"/>
        <p:guide pos="2413"/>
      </p:guideLst>
    </p:cSldViewPr>
  </p:slideViewPr>
  <p:outlineViewPr>
    <p:cViewPr>
      <p:scale>
        <a:sx n="33" d="100"/>
        <a:sy n="33" d="100"/>
      </p:scale>
      <p:origin x="0" y="0"/>
    </p:cViewPr>
  </p:outlineViewPr>
  <p:notesTextViewPr>
    <p:cViewPr>
      <p:scale>
        <a:sx n="100" d="100"/>
        <a:sy n="100" d="100"/>
      </p:scale>
      <p:origin x="0" y="0"/>
    </p:cViewPr>
  </p:notesTextViewPr>
  <p:gridSpacing cx="1828800" cy="18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interSettings" Target="printerSettings/printerSettings1.bin"/><Relationship Id="rId6" Type="http://schemas.openxmlformats.org/officeDocument/2006/relationships/tags" Target="tags/tag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2113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08" tIns="46604" rIns="93208" bIns="46604" numCol="1" anchor="t" anchorCtr="0" compatLnSpc="1">
            <a:prstTxWarp prst="textNoShape">
              <a:avLst/>
            </a:prstTxWarp>
          </a:bodyPr>
          <a:lstStyle>
            <a:lvl1pPr defTabSz="931863">
              <a:defRPr sz="1200">
                <a:latin typeface="Times New Roman" pitchFamily="18" charset="0"/>
              </a:defRPr>
            </a:lvl1pPr>
          </a:lstStyle>
          <a:p>
            <a:pPr>
              <a:defRPr/>
            </a:pPr>
            <a:endParaRPr lang="en-US"/>
          </a:p>
        </p:txBody>
      </p:sp>
      <p:sp>
        <p:nvSpPr>
          <p:cNvPr id="4099" name="Rectangle 3"/>
          <p:cNvSpPr>
            <a:spLocks noGrp="1" noChangeArrowheads="1"/>
          </p:cNvSpPr>
          <p:nvPr>
            <p:ph type="dt" sz="quarter" idx="1"/>
          </p:nvPr>
        </p:nvSpPr>
        <p:spPr bwMode="auto">
          <a:xfrm>
            <a:off x="5262563" y="0"/>
            <a:ext cx="4021137"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08" tIns="46604" rIns="93208" bIns="46604" numCol="1" anchor="t" anchorCtr="0" compatLnSpc="1">
            <a:prstTxWarp prst="textNoShape">
              <a:avLst/>
            </a:prstTxWarp>
          </a:bodyPr>
          <a:lstStyle>
            <a:lvl1pPr algn="r" defTabSz="931863">
              <a:defRPr sz="1200">
                <a:latin typeface="Times New Roman" pitchFamily="18" charset="0"/>
              </a:defRPr>
            </a:lvl1pPr>
          </a:lstStyle>
          <a:p>
            <a:pPr>
              <a:defRPr/>
            </a:pPr>
            <a:endParaRPr lang="en-US"/>
          </a:p>
        </p:txBody>
      </p:sp>
      <p:sp>
        <p:nvSpPr>
          <p:cNvPr id="4100" name="Rectangle 4"/>
          <p:cNvSpPr>
            <a:spLocks noGrp="1" noChangeArrowheads="1"/>
          </p:cNvSpPr>
          <p:nvPr>
            <p:ph type="ftr" sz="quarter" idx="2"/>
          </p:nvPr>
        </p:nvSpPr>
        <p:spPr bwMode="auto">
          <a:xfrm>
            <a:off x="0" y="6684963"/>
            <a:ext cx="4021138"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08" tIns="46604" rIns="93208" bIns="46604" numCol="1" anchor="b" anchorCtr="0" compatLnSpc="1">
            <a:prstTxWarp prst="textNoShape">
              <a:avLst/>
            </a:prstTxWarp>
          </a:bodyPr>
          <a:lstStyle>
            <a:lvl1pPr defTabSz="931863">
              <a:defRPr sz="1200">
                <a:latin typeface="Times New Roman" pitchFamily="18" charset="0"/>
              </a:defRPr>
            </a:lvl1pPr>
          </a:lstStyle>
          <a:p>
            <a:pPr>
              <a:defRPr/>
            </a:pPr>
            <a:endParaRPr lang="en-US"/>
          </a:p>
        </p:txBody>
      </p:sp>
      <p:sp>
        <p:nvSpPr>
          <p:cNvPr id="4101" name="Rectangle 5"/>
          <p:cNvSpPr>
            <a:spLocks noGrp="1" noChangeArrowheads="1"/>
          </p:cNvSpPr>
          <p:nvPr>
            <p:ph type="sldNum" sz="quarter" idx="3"/>
          </p:nvPr>
        </p:nvSpPr>
        <p:spPr bwMode="auto">
          <a:xfrm>
            <a:off x="5262563" y="6684963"/>
            <a:ext cx="4021137" cy="350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08" tIns="46604" rIns="93208" bIns="46604" numCol="1" anchor="b" anchorCtr="0" compatLnSpc="1">
            <a:prstTxWarp prst="textNoShape">
              <a:avLst/>
            </a:prstTxWarp>
          </a:bodyPr>
          <a:lstStyle>
            <a:lvl1pPr algn="r" defTabSz="931863">
              <a:defRPr sz="1200">
                <a:latin typeface="Times New Roman" pitchFamily="18" charset="0"/>
              </a:defRPr>
            </a:lvl1pPr>
          </a:lstStyle>
          <a:p>
            <a:pPr>
              <a:defRPr/>
            </a:pPr>
            <a:fld id="{3B6AB3C1-815B-44A1-AB36-9D5DC2557790}" type="slidenum">
              <a:rPr lang="en-US"/>
              <a:pPr>
                <a:defRPr/>
              </a:pPr>
              <a:t>‹#›</a:t>
            </a:fld>
            <a:endParaRPr lang="en-US"/>
          </a:p>
        </p:txBody>
      </p:sp>
    </p:spTree>
    <p:extLst>
      <p:ext uri="{BB962C8B-B14F-4D97-AF65-F5344CB8AC3E}">
        <p14:creationId xmlns:p14="http://schemas.microsoft.com/office/powerpoint/2010/main" val="1428996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2725" cy="352425"/>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5259388" y="0"/>
            <a:ext cx="4022725" cy="352425"/>
          </a:xfrm>
          <a:prstGeom prst="rect">
            <a:avLst/>
          </a:prstGeom>
        </p:spPr>
        <p:txBody>
          <a:bodyPr vert="horz" lIns="91440" tIns="45720" rIns="91440" bIns="45720" rtlCol="0"/>
          <a:lstStyle>
            <a:lvl1pPr algn="r">
              <a:defRPr sz="1200"/>
            </a:lvl1pPr>
          </a:lstStyle>
          <a:p>
            <a:pPr>
              <a:defRPr/>
            </a:pPr>
            <a:fld id="{B4B5958E-EB3B-4672-AF27-ABC7E8BCC56E}" type="datetimeFigureOut">
              <a:rPr lang="en-US"/>
              <a:pPr>
                <a:defRPr/>
              </a:pPr>
              <a:t>6/10/13</a:t>
            </a:fld>
            <a:endParaRPr lang="en-US"/>
          </a:p>
        </p:txBody>
      </p:sp>
      <p:sp>
        <p:nvSpPr>
          <p:cNvPr id="4" name="Slide Image Placeholder 3"/>
          <p:cNvSpPr>
            <a:spLocks noGrp="1" noRot="1" noChangeAspect="1"/>
          </p:cNvSpPr>
          <p:nvPr>
            <p:ph type="sldImg" idx="2"/>
          </p:nvPr>
        </p:nvSpPr>
        <p:spPr>
          <a:xfrm>
            <a:off x="3709988" y="527050"/>
            <a:ext cx="1863725" cy="2638425"/>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928688" y="3341688"/>
            <a:ext cx="7426325" cy="3167062"/>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6683375"/>
            <a:ext cx="4022725" cy="350838"/>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5259388" y="6683375"/>
            <a:ext cx="4022725" cy="350838"/>
          </a:xfrm>
          <a:prstGeom prst="rect">
            <a:avLst/>
          </a:prstGeom>
        </p:spPr>
        <p:txBody>
          <a:bodyPr vert="horz" lIns="91440" tIns="45720" rIns="91440" bIns="45720" rtlCol="0" anchor="b"/>
          <a:lstStyle>
            <a:lvl1pPr algn="r">
              <a:defRPr sz="1200"/>
            </a:lvl1pPr>
          </a:lstStyle>
          <a:p>
            <a:pPr>
              <a:defRPr/>
            </a:pPr>
            <a:fld id="{ED7CD689-A686-4AF8-A761-859B48855589}" type="slidenum">
              <a:rPr lang="en-US"/>
              <a:pPr>
                <a:defRPr/>
              </a:pPr>
              <a:t>‹#›</a:t>
            </a:fld>
            <a:endParaRPr lang="en-US"/>
          </a:p>
        </p:txBody>
      </p:sp>
    </p:spTree>
    <p:extLst>
      <p:ext uri="{BB962C8B-B14F-4D97-AF65-F5344CB8AC3E}">
        <p14:creationId xmlns:p14="http://schemas.microsoft.com/office/powerpoint/2010/main" val="29728092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4025" algn="l" rtl="0" eaLnBrk="0" fontAlgn="base" hangingPunct="0">
      <a:spcBef>
        <a:spcPct val="30000"/>
      </a:spcBef>
      <a:spcAft>
        <a:spcPct val="0"/>
      </a:spcAft>
      <a:defRPr sz="1200" kern="1200">
        <a:solidFill>
          <a:schemeClr val="tx1"/>
        </a:solidFill>
        <a:latin typeface="+mn-lt"/>
        <a:ea typeface="+mn-ea"/>
        <a:cs typeface="+mn-cs"/>
      </a:defRPr>
    </a:lvl2pPr>
    <a:lvl3pPr marL="909638" algn="l" rtl="0" eaLnBrk="0" fontAlgn="base" hangingPunct="0">
      <a:spcBef>
        <a:spcPct val="30000"/>
      </a:spcBef>
      <a:spcAft>
        <a:spcPct val="0"/>
      </a:spcAft>
      <a:defRPr sz="1200" kern="1200">
        <a:solidFill>
          <a:schemeClr val="tx1"/>
        </a:solidFill>
        <a:latin typeface="+mn-lt"/>
        <a:ea typeface="+mn-ea"/>
        <a:cs typeface="+mn-cs"/>
      </a:defRPr>
    </a:lvl3pPr>
    <a:lvl4pPr marL="1363663" algn="l" rtl="0" eaLnBrk="0" fontAlgn="base" hangingPunct="0">
      <a:spcBef>
        <a:spcPct val="30000"/>
      </a:spcBef>
      <a:spcAft>
        <a:spcPct val="0"/>
      </a:spcAft>
      <a:defRPr sz="1200" kern="1200">
        <a:solidFill>
          <a:schemeClr val="tx1"/>
        </a:solidFill>
        <a:latin typeface="+mn-lt"/>
        <a:ea typeface="+mn-ea"/>
        <a:cs typeface="+mn-cs"/>
      </a:defRPr>
    </a:lvl4pPr>
    <a:lvl5pPr marL="1819275" algn="l" rtl="0" eaLnBrk="0" fontAlgn="base" hangingPunct="0">
      <a:spcBef>
        <a:spcPct val="30000"/>
      </a:spcBef>
      <a:spcAft>
        <a:spcPct val="0"/>
      </a:spcAft>
      <a:defRPr sz="1200" kern="1200">
        <a:solidFill>
          <a:schemeClr val="tx1"/>
        </a:solidFill>
        <a:latin typeface="+mn-lt"/>
        <a:ea typeface="+mn-ea"/>
        <a:cs typeface="+mn-cs"/>
      </a:defRPr>
    </a:lvl5pPr>
    <a:lvl6pPr marL="2274341" algn="l" defTabSz="909737" rtl="0" eaLnBrk="1" latinLnBrk="0" hangingPunct="1">
      <a:defRPr sz="1200" kern="1200">
        <a:solidFill>
          <a:schemeClr val="tx1"/>
        </a:solidFill>
        <a:latin typeface="+mn-lt"/>
        <a:ea typeface="+mn-ea"/>
        <a:cs typeface="+mn-cs"/>
      </a:defRPr>
    </a:lvl6pPr>
    <a:lvl7pPr marL="2729210" algn="l" defTabSz="909737" rtl="0" eaLnBrk="1" latinLnBrk="0" hangingPunct="1">
      <a:defRPr sz="1200" kern="1200">
        <a:solidFill>
          <a:schemeClr val="tx1"/>
        </a:solidFill>
        <a:latin typeface="+mn-lt"/>
        <a:ea typeface="+mn-ea"/>
        <a:cs typeface="+mn-cs"/>
      </a:defRPr>
    </a:lvl7pPr>
    <a:lvl8pPr marL="3184078" algn="l" defTabSz="909737" rtl="0" eaLnBrk="1" latinLnBrk="0" hangingPunct="1">
      <a:defRPr sz="1200" kern="1200">
        <a:solidFill>
          <a:schemeClr val="tx1"/>
        </a:solidFill>
        <a:latin typeface="+mn-lt"/>
        <a:ea typeface="+mn-ea"/>
        <a:cs typeface="+mn-cs"/>
      </a:defRPr>
    </a:lvl8pPr>
    <a:lvl9pPr marL="3638946" algn="l" defTabSz="90973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p:spPr>
      </p:sp>
      <p:sp>
        <p:nvSpPr>
          <p:cNvPr id="40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1A78543-883D-4BE5-8D07-62E793B4E059}" type="slidenum">
              <a:rPr lang="en-US" smtClean="0"/>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56049" y="13236887"/>
            <a:ext cx="25571029" cy="9134596"/>
          </a:xfrm>
        </p:spPr>
        <p:txBody>
          <a:bodyPr/>
          <a:lstStyle/>
          <a:p>
            <a:r>
              <a:rPr lang="en-US" smtClean="0"/>
              <a:t>Click to edit Master title style</a:t>
            </a:r>
            <a:endParaRPr lang="en-US"/>
          </a:p>
        </p:txBody>
      </p:sp>
      <p:sp>
        <p:nvSpPr>
          <p:cNvPr id="3" name="Subtitle 2"/>
          <p:cNvSpPr>
            <a:spLocks noGrp="1"/>
          </p:cNvSpPr>
          <p:nvPr>
            <p:ph type="subTitle" idx="1"/>
          </p:nvPr>
        </p:nvSpPr>
        <p:spPr>
          <a:xfrm>
            <a:off x="4512096" y="24146969"/>
            <a:ext cx="21058933" cy="10888946"/>
          </a:xfrm>
        </p:spPr>
        <p:txBody>
          <a:bodyPr/>
          <a:lstStyle>
            <a:lvl1pPr marL="0" indent="0" algn="ctr">
              <a:buNone/>
              <a:defRPr/>
            </a:lvl1pPr>
            <a:lvl2pPr marL="454868" indent="0" algn="ctr">
              <a:buNone/>
              <a:defRPr/>
            </a:lvl2pPr>
            <a:lvl3pPr marL="909737" indent="0" algn="ctr">
              <a:buNone/>
              <a:defRPr/>
            </a:lvl3pPr>
            <a:lvl4pPr marL="1364605" indent="0" algn="ctr">
              <a:buNone/>
              <a:defRPr/>
            </a:lvl4pPr>
            <a:lvl5pPr marL="1819473" indent="0" algn="ctr">
              <a:buNone/>
              <a:defRPr/>
            </a:lvl5pPr>
            <a:lvl6pPr marL="2274341" indent="0" algn="ctr">
              <a:buNone/>
              <a:defRPr/>
            </a:lvl6pPr>
            <a:lvl7pPr marL="2729210" indent="0" algn="ctr">
              <a:buNone/>
              <a:defRPr/>
            </a:lvl7pPr>
            <a:lvl8pPr marL="3184078" indent="0" algn="ctr">
              <a:buNone/>
              <a:defRPr/>
            </a:lvl8pPr>
            <a:lvl9pPr marL="3638946"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732D74-373E-4925-AE80-1D0890B8555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06A861-AE46-4E58-AF61-094D4B85491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76359" y="27382651"/>
            <a:ext cx="25571029" cy="846174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376359" y="18061347"/>
            <a:ext cx="25571029" cy="9321304"/>
          </a:xfrm>
        </p:spPr>
        <p:txBody>
          <a:bodyPr anchor="b"/>
          <a:lstStyle>
            <a:lvl1pPr marL="0" indent="0">
              <a:buNone/>
              <a:defRPr sz="2000"/>
            </a:lvl1pPr>
            <a:lvl2pPr marL="454868" indent="0">
              <a:buNone/>
              <a:defRPr sz="1800"/>
            </a:lvl2pPr>
            <a:lvl3pPr marL="909737" indent="0">
              <a:buNone/>
              <a:defRPr sz="1600"/>
            </a:lvl3pPr>
            <a:lvl4pPr marL="1364605" indent="0">
              <a:buNone/>
              <a:defRPr sz="1400"/>
            </a:lvl4pPr>
            <a:lvl5pPr marL="1819473" indent="0">
              <a:buNone/>
              <a:defRPr sz="1400"/>
            </a:lvl5pPr>
            <a:lvl6pPr marL="2274341" indent="0">
              <a:buNone/>
              <a:defRPr sz="1400"/>
            </a:lvl6pPr>
            <a:lvl7pPr marL="2729210" indent="0">
              <a:buNone/>
              <a:defRPr sz="1400"/>
            </a:lvl7pPr>
            <a:lvl8pPr marL="3184078" indent="0">
              <a:buNone/>
              <a:defRPr sz="1400"/>
            </a:lvl8pPr>
            <a:lvl9pPr marL="3638946"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869408C-3955-4C55-9227-0BCB0141950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56981" y="12312154"/>
            <a:ext cx="12739816" cy="255648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5086330" y="12312154"/>
            <a:ext cx="12740748" cy="255648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06B5C9-0A92-4076-BCBD-226AABB3429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04343" y="1706793"/>
            <a:ext cx="27074439" cy="710194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04344" y="9537956"/>
            <a:ext cx="13291936" cy="3975469"/>
          </a:xfrm>
        </p:spPr>
        <p:txBody>
          <a:bodyPr anchor="b"/>
          <a:lstStyle>
            <a:lvl1pPr marL="0" indent="0">
              <a:buNone/>
              <a:defRPr sz="2400" b="1"/>
            </a:lvl1pPr>
            <a:lvl2pPr marL="454868" indent="0">
              <a:buNone/>
              <a:defRPr sz="2000" b="1"/>
            </a:lvl2pPr>
            <a:lvl3pPr marL="909737" indent="0">
              <a:buNone/>
              <a:defRPr sz="1800" b="1"/>
            </a:lvl3pPr>
            <a:lvl4pPr marL="1364605" indent="0">
              <a:buNone/>
              <a:defRPr sz="1600" b="1"/>
            </a:lvl4pPr>
            <a:lvl5pPr marL="1819473" indent="0">
              <a:buNone/>
              <a:defRPr sz="1600" b="1"/>
            </a:lvl5pPr>
            <a:lvl6pPr marL="2274341" indent="0">
              <a:buNone/>
              <a:defRPr sz="1600" b="1"/>
            </a:lvl6pPr>
            <a:lvl7pPr marL="2729210" indent="0">
              <a:buNone/>
              <a:defRPr sz="1600" b="1"/>
            </a:lvl7pPr>
            <a:lvl8pPr marL="3184078" indent="0">
              <a:buNone/>
              <a:defRPr sz="1600" b="1"/>
            </a:lvl8pPr>
            <a:lvl9pPr marL="3638946"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04344" y="13513425"/>
            <a:ext cx="13291936" cy="24550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5282183" y="9537956"/>
            <a:ext cx="13296600" cy="3975469"/>
          </a:xfrm>
        </p:spPr>
        <p:txBody>
          <a:bodyPr anchor="b"/>
          <a:lstStyle>
            <a:lvl1pPr marL="0" indent="0">
              <a:buNone/>
              <a:defRPr sz="2400" b="1"/>
            </a:lvl1pPr>
            <a:lvl2pPr marL="454868" indent="0">
              <a:buNone/>
              <a:defRPr sz="2000" b="1"/>
            </a:lvl2pPr>
            <a:lvl3pPr marL="909737" indent="0">
              <a:buNone/>
              <a:defRPr sz="1800" b="1"/>
            </a:lvl3pPr>
            <a:lvl4pPr marL="1364605" indent="0">
              <a:buNone/>
              <a:defRPr sz="1600" b="1"/>
            </a:lvl4pPr>
            <a:lvl5pPr marL="1819473" indent="0">
              <a:buNone/>
              <a:defRPr sz="1600" b="1"/>
            </a:lvl5pPr>
            <a:lvl6pPr marL="2274341" indent="0">
              <a:buNone/>
              <a:defRPr sz="1600" b="1"/>
            </a:lvl6pPr>
            <a:lvl7pPr marL="2729210" indent="0">
              <a:buNone/>
              <a:defRPr sz="1600" b="1"/>
            </a:lvl7pPr>
            <a:lvl8pPr marL="3184078" indent="0">
              <a:buNone/>
              <a:defRPr sz="1600" b="1"/>
            </a:lvl8pPr>
            <a:lvl9pPr marL="3638946"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5282183" y="13513425"/>
            <a:ext cx="13296600" cy="24550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C0344C7-CDD4-42AE-9C39-D49B703A580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28F0F33-27B3-4410-8178-D8B494B0E9C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204279C-F3C8-4494-8142-FC6FAE70127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04344" y="1696224"/>
            <a:ext cx="9897139" cy="7219959"/>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1761481" y="1696224"/>
            <a:ext cx="16817302" cy="3636752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504344" y="8916183"/>
            <a:ext cx="9897139" cy="29147570"/>
          </a:xfrm>
        </p:spPr>
        <p:txBody>
          <a:bodyPr/>
          <a:lstStyle>
            <a:lvl1pPr marL="0" indent="0">
              <a:buNone/>
              <a:defRPr sz="1400"/>
            </a:lvl1pPr>
            <a:lvl2pPr marL="454868" indent="0">
              <a:buNone/>
              <a:defRPr sz="1200"/>
            </a:lvl2pPr>
            <a:lvl3pPr marL="909737" indent="0">
              <a:buNone/>
              <a:defRPr sz="1000"/>
            </a:lvl3pPr>
            <a:lvl4pPr marL="1364605" indent="0">
              <a:buNone/>
              <a:defRPr sz="900"/>
            </a:lvl4pPr>
            <a:lvl5pPr marL="1819473" indent="0">
              <a:buNone/>
              <a:defRPr sz="900"/>
            </a:lvl5pPr>
            <a:lvl6pPr marL="2274341" indent="0">
              <a:buNone/>
              <a:defRPr sz="900"/>
            </a:lvl6pPr>
            <a:lvl7pPr marL="2729210" indent="0">
              <a:buNone/>
              <a:defRPr sz="900"/>
            </a:lvl7pPr>
            <a:lvl8pPr marL="3184078" indent="0">
              <a:buNone/>
              <a:defRPr sz="900"/>
            </a:lvl8pPr>
            <a:lvl9pPr marL="363894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5B4414-01D9-4DB1-9A36-5EE4C194121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96128" y="29827468"/>
            <a:ext cx="18050248" cy="352279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5896128" y="3808136"/>
            <a:ext cx="18050248" cy="25566654"/>
          </a:xfrm>
        </p:spPr>
        <p:txBody>
          <a:bodyPr/>
          <a:lstStyle>
            <a:lvl1pPr marL="0" indent="0">
              <a:buNone/>
              <a:defRPr sz="3200"/>
            </a:lvl1pPr>
            <a:lvl2pPr marL="454868" indent="0">
              <a:buNone/>
              <a:defRPr sz="2800"/>
            </a:lvl2pPr>
            <a:lvl3pPr marL="909737" indent="0">
              <a:buNone/>
              <a:defRPr sz="2400"/>
            </a:lvl3pPr>
            <a:lvl4pPr marL="1364605" indent="0">
              <a:buNone/>
              <a:defRPr sz="2000"/>
            </a:lvl4pPr>
            <a:lvl5pPr marL="1819473" indent="0">
              <a:buNone/>
              <a:defRPr sz="2000"/>
            </a:lvl5pPr>
            <a:lvl6pPr marL="2274341" indent="0">
              <a:buNone/>
              <a:defRPr sz="2000"/>
            </a:lvl6pPr>
            <a:lvl7pPr marL="2729210" indent="0">
              <a:buNone/>
              <a:defRPr sz="2000"/>
            </a:lvl7pPr>
            <a:lvl8pPr marL="3184078" indent="0">
              <a:buNone/>
              <a:defRPr sz="2000"/>
            </a:lvl8pPr>
            <a:lvl9pPr marL="3638946" indent="0">
              <a:buNone/>
              <a:defRPr sz="2000"/>
            </a:lvl9pPr>
          </a:lstStyle>
          <a:p>
            <a:pPr lvl="0"/>
            <a:endParaRPr lang="en-US" noProof="0" smtClean="0"/>
          </a:p>
        </p:txBody>
      </p:sp>
      <p:sp>
        <p:nvSpPr>
          <p:cNvPr id="4" name="Text Placeholder 3"/>
          <p:cNvSpPr>
            <a:spLocks noGrp="1"/>
          </p:cNvSpPr>
          <p:nvPr>
            <p:ph type="body" sz="half" idx="2"/>
          </p:nvPr>
        </p:nvSpPr>
        <p:spPr>
          <a:xfrm>
            <a:off x="5896128" y="33350259"/>
            <a:ext cx="18050248" cy="5000602"/>
          </a:xfrm>
        </p:spPr>
        <p:txBody>
          <a:bodyPr/>
          <a:lstStyle>
            <a:lvl1pPr marL="0" indent="0">
              <a:buNone/>
              <a:defRPr sz="1400"/>
            </a:lvl1pPr>
            <a:lvl2pPr marL="454868" indent="0">
              <a:buNone/>
              <a:defRPr sz="1200"/>
            </a:lvl2pPr>
            <a:lvl3pPr marL="909737" indent="0">
              <a:buNone/>
              <a:defRPr sz="1000"/>
            </a:lvl3pPr>
            <a:lvl4pPr marL="1364605" indent="0">
              <a:buNone/>
              <a:defRPr sz="900"/>
            </a:lvl4pPr>
            <a:lvl5pPr marL="1819473" indent="0">
              <a:buNone/>
              <a:defRPr sz="900"/>
            </a:lvl5pPr>
            <a:lvl6pPr marL="2274341" indent="0">
              <a:buNone/>
              <a:defRPr sz="900"/>
            </a:lvl6pPr>
            <a:lvl7pPr marL="2729210" indent="0">
              <a:buNone/>
              <a:defRPr sz="900"/>
            </a:lvl7pPr>
            <a:lvl8pPr marL="3184078" indent="0">
              <a:buNone/>
              <a:defRPr sz="900"/>
            </a:lvl8pPr>
            <a:lvl9pPr marL="3638946"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3FA6B3-F0E1-4FCD-ACFB-F459BE79740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CFC86C-BD53-4335-BC33-5AEEE35EEAF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434787" y="3788763"/>
            <a:ext cx="6392291" cy="340882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56981" y="3788763"/>
            <a:ext cx="19088273" cy="340882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BEC87AB-6BD0-469D-8D70-3E403044B90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55838" y="3789363"/>
            <a:ext cx="25571450" cy="7102475"/>
          </a:xfrm>
          <a:prstGeom prst="rect">
            <a:avLst/>
          </a:prstGeom>
          <a:noFill/>
          <a:ln w="9525">
            <a:noFill/>
            <a:miter lim="800000"/>
            <a:headEnd/>
            <a:tailEnd/>
          </a:ln>
          <a:effectLst/>
        </p:spPr>
        <p:txBody>
          <a:bodyPr vert="horz" wrap="square" lIns="648745" tIns="324372" rIns="648745" bIns="324372"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255838" y="12312650"/>
            <a:ext cx="25571450" cy="25565100"/>
          </a:xfrm>
          <a:prstGeom prst="rect">
            <a:avLst/>
          </a:prstGeom>
          <a:noFill/>
          <a:ln w="9525">
            <a:noFill/>
            <a:miter lim="800000"/>
            <a:headEnd/>
            <a:tailEnd/>
          </a:ln>
          <a:effectLst/>
        </p:spPr>
        <p:txBody>
          <a:bodyPr vert="horz" wrap="square" lIns="648745" tIns="324372" rIns="648745" bIns="32437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255838" y="38822313"/>
            <a:ext cx="6269037" cy="284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48745" tIns="324372" rIns="648745" bIns="324372" numCol="1" anchor="t" anchorCtr="0" compatLnSpc="1">
            <a:prstTxWarp prst="textNoShape">
              <a:avLst/>
            </a:prstTxWarp>
          </a:bodyPr>
          <a:lstStyle>
            <a:lvl1pPr defTabSz="6488191">
              <a:defRPr sz="10000">
                <a:latin typeface="+mn-lt"/>
              </a:defRPr>
            </a:lvl1pPr>
          </a:lstStyle>
          <a:p>
            <a:pPr>
              <a:defRPr/>
            </a:pPr>
            <a:endParaRPr lang="en-US"/>
          </a:p>
        </p:txBody>
      </p:sp>
      <p:sp>
        <p:nvSpPr>
          <p:cNvPr id="1029" name="Rectangle 5"/>
          <p:cNvSpPr>
            <a:spLocks noGrp="1" noChangeArrowheads="1"/>
          </p:cNvSpPr>
          <p:nvPr>
            <p:ph type="ftr" sz="quarter" idx="3"/>
          </p:nvPr>
        </p:nvSpPr>
        <p:spPr bwMode="auto">
          <a:xfrm>
            <a:off x="10277475" y="38822313"/>
            <a:ext cx="9528175" cy="284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48745" tIns="324372" rIns="648745" bIns="324372" numCol="1" anchor="t" anchorCtr="0" compatLnSpc="1">
            <a:prstTxWarp prst="textNoShape">
              <a:avLst/>
            </a:prstTxWarp>
          </a:bodyPr>
          <a:lstStyle>
            <a:lvl1pPr algn="ctr" defTabSz="6488191">
              <a:defRPr sz="100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21559838" y="38822313"/>
            <a:ext cx="6267450" cy="284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48745" tIns="324372" rIns="648745" bIns="324372" numCol="1" anchor="t" anchorCtr="0" compatLnSpc="1">
            <a:prstTxWarp prst="textNoShape">
              <a:avLst/>
            </a:prstTxWarp>
          </a:bodyPr>
          <a:lstStyle>
            <a:lvl1pPr algn="r" defTabSz="6488191">
              <a:defRPr sz="10000">
                <a:latin typeface="+mn-lt"/>
              </a:defRPr>
            </a:lvl1pPr>
          </a:lstStyle>
          <a:p>
            <a:pPr>
              <a:defRPr/>
            </a:pPr>
            <a:fld id="{2EEE467E-7448-4E45-8144-7F8ABB3B937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88113" rtl="0" eaLnBrk="0" fontAlgn="base" hangingPunct="0">
        <a:spcBef>
          <a:spcPct val="0"/>
        </a:spcBef>
        <a:spcAft>
          <a:spcPct val="0"/>
        </a:spcAft>
        <a:defRPr sz="31200">
          <a:solidFill>
            <a:schemeClr val="tx2"/>
          </a:solidFill>
          <a:latin typeface="+mj-lt"/>
          <a:ea typeface="+mj-ea"/>
          <a:cs typeface="+mj-cs"/>
        </a:defRPr>
      </a:lvl1pPr>
      <a:lvl2pPr algn="ctr" defTabSz="6488113" rtl="0" eaLnBrk="0" fontAlgn="base" hangingPunct="0">
        <a:spcBef>
          <a:spcPct val="0"/>
        </a:spcBef>
        <a:spcAft>
          <a:spcPct val="0"/>
        </a:spcAft>
        <a:defRPr sz="31200">
          <a:solidFill>
            <a:schemeClr val="tx2"/>
          </a:solidFill>
          <a:latin typeface="Times New Roman" pitchFamily="18" charset="0"/>
        </a:defRPr>
      </a:lvl2pPr>
      <a:lvl3pPr algn="ctr" defTabSz="6488113" rtl="0" eaLnBrk="0" fontAlgn="base" hangingPunct="0">
        <a:spcBef>
          <a:spcPct val="0"/>
        </a:spcBef>
        <a:spcAft>
          <a:spcPct val="0"/>
        </a:spcAft>
        <a:defRPr sz="31200">
          <a:solidFill>
            <a:schemeClr val="tx2"/>
          </a:solidFill>
          <a:latin typeface="Times New Roman" pitchFamily="18" charset="0"/>
        </a:defRPr>
      </a:lvl3pPr>
      <a:lvl4pPr algn="ctr" defTabSz="6488113" rtl="0" eaLnBrk="0" fontAlgn="base" hangingPunct="0">
        <a:spcBef>
          <a:spcPct val="0"/>
        </a:spcBef>
        <a:spcAft>
          <a:spcPct val="0"/>
        </a:spcAft>
        <a:defRPr sz="31200">
          <a:solidFill>
            <a:schemeClr val="tx2"/>
          </a:solidFill>
          <a:latin typeface="Times New Roman" pitchFamily="18" charset="0"/>
        </a:defRPr>
      </a:lvl4pPr>
      <a:lvl5pPr algn="ctr" defTabSz="6488113" rtl="0" eaLnBrk="0" fontAlgn="base" hangingPunct="0">
        <a:spcBef>
          <a:spcPct val="0"/>
        </a:spcBef>
        <a:spcAft>
          <a:spcPct val="0"/>
        </a:spcAft>
        <a:defRPr sz="31200">
          <a:solidFill>
            <a:schemeClr val="tx2"/>
          </a:solidFill>
          <a:latin typeface="Times New Roman" pitchFamily="18" charset="0"/>
        </a:defRPr>
      </a:lvl5pPr>
      <a:lvl6pPr marL="454868" algn="ctr" defTabSz="6488191" rtl="0" fontAlgn="base">
        <a:spcBef>
          <a:spcPct val="0"/>
        </a:spcBef>
        <a:spcAft>
          <a:spcPct val="0"/>
        </a:spcAft>
        <a:defRPr sz="31200">
          <a:solidFill>
            <a:schemeClr val="tx2"/>
          </a:solidFill>
          <a:latin typeface="Times New Roman" pitchFamily="18" charset="0"/>
        </a:defRPr>
      </a:lvl6pPr>
      <a:lvl7pPr marL="909737" algn="ctr" defTabSz="6488191" rtl="0" fontAlgn="base">
        <a:spcBef>
          <a:spcPct val="0"/>
        </a:spcBef>
        <a:spcAft>
          <a:spcPct val="0"/>
        </a:spcAft>
        <a:defRPr sz="31200">
          <a:solidFill>
            <a:schemeClr val="tx2"/>
          </a:solidFill>
          <a:latin typeface="Times New Roman" pitchFamily="18" charset="0"/>
        </a:defRPr>
      </a:lvl7pPr>
      <a:lvl8pPr marL="1364605" algn="ctr" defTabSz="6488191" rtl="0" fontAlgn="base">
        <a:spcBef>
          <a:spcPct val="0"/>
        </a:spcBef>
        <a:spcAft>
          <a:spcPct val="0"/>
        </a:spcAft>
        <a:defRPr sz="31200">
          <a:solidFill>
            <a:schemeClr val="tx2"/>
          </a:solidFill>
          <a:latin typeface="Times New Roman" pitchFamily="18" charset="0"/>
        </a:defRPr>
      </a:lvl8pPr>
      <a:lvl9pPr marL="1819473" algn="ctr" defTabSz="6488191" rtl="0" fontAlgn="base">
        <a:spcBef>
          <a:spcPct val="0"/>
        </a:spcBef>
        <a:spcAft>
          <a:spcPct val="0"/>
        </a:spcAft>
        <a:defRPr sz="31200">
          <a:solidFill>
            <a:schemeClr val="tx2"/>
          </a:solidFill>
          <a:latin typeface="Times New Roman" pitchFamily="18" charset="0"/>
        </a:defRPr>
      </a:lvl9pPr>
    </p:titleStyle>
    <p:bodyStyle>
      <a:lvl1pPr marL="2433638" indent="-2433638" algn="l" defTabSz="6488113" rtl="0" eaLnBrk="0" fontAlgn="base" hangingPunct="0">
        <a:spcBef>
          <a:spcPct val="20000"/>
        </a:spcBef>
        <a:spcAft>
          <a:spcPct val="0"/>
        </a:spcAft>
        <a:buChar char="•"/>
        <a:defRPr sz="22800">
          <a:solidFill>
            <a:schemeClr val="tx1"/>
          </a:solidFill>
          <a:latin typeface="+mn-lt"/>
          <a:ea typeface="+mn-ea"/>
          <a:cs typeface="+mn-cs"/>
        </a:defRPr>
      </a:lvl1pPr>
      <a:lvl2pPr marL="5268913" indent="-2025650" algn="l" defTabSz="6488113" rtl="0" eaLnBrk="0" fontAlgn="base" hangingPunct="0">
        <a:spcBef>
          <a:spcPct val="20000"/>
        </a:spcBef>
        <a:spcAft>
          <a:spcPct val="0"/>
        </a:spcAft>
        <a:buChar char="–"/>
        <a:defRPr sz="19800">
          <a:solidFill>
            <a:schemeClr val="tx1"/>
          </a:solidFill>
          <a:latin typeface="+mn-lt"/>
        </a:defRPr>
      </a:lvl2pPr>
      <a:lvl3pPr marL="8107363" indent="-1619250" algn="l" defTabSz="6488113" rtl="0" eaLnBrk="0" fontAlgn="base" hangingPunct="0">
        <a:spcBef>
          <a:spcPct val="20000"/>
        </a:spcBef>
        <a:spcAft>
          <a:spcPct val="0"/>
        </a:spcAft>
        <a:buChar char="•"/>
        <a:defRPr sz="17100">
          <a:solidFill>
            <a:schemeClr val="tx1"/>
          </a:solidFill>
          <a:latin typeface="+mn-lt"/>
        </a:defRPr>
      </a:lvl3pPr>
      <a:lvl4pPr marL="11352213" indent="-1619250" algn="l" defTabSz="6488113" rtl="0" eaLnBrk="0" fontAlgn="base" hangingPunct="0">
        <a:spcBef>
          <a:spcPct val="20000"/>
        </a:spcBef>
        <a:spcAft>
          <a:spcPct val="0"/>
        </a:spcAft>
        <a:buChar char="–"/>
        <a:defRPr sz="14100">
          <a:solidFill>
            <a:schemeClr val="tx1"/>
          </a:solidFill>
          <a:latin typeface="+mn-lt"/>
        </a:defRPr>
      </a:lvl4pPr>
      <a:lvl5pPr marL="14595475" indent="-1619250" algn="l" defTabSz="6488113" rtl="0" eaLnBrk="0" fontAlgn="base" hangingPunct="0">
        <a:spcBef>
          <a:spcPct val="20000"/>
        </a:spcBef>
        <a:spcAft>
          <a:spcPct val="0"/>
        </a:spcAft>
        <a:buChar char="»"/>
        <a:defRPr sz="14100">
          <a:solidFill>
            <a:schemeClr val="tx1"/>
          </a:solidFill>
          <a:latin typeface="+mn-lt"/>
        </a:defRPr>
      </a:lvl5pPr>
      <a:lvl6pPr marL="15051718" indent="-1620468" algn="l" defTabSz="6488191" rtl="0" fontAlgn="base">
        <a:spcBef>
          <a:spcPct val="20000"/>
        </a:spcBef>
        <a:spcAft>
          <a:spcPct val="0"/>
        </a:spcAft>
        <a:buChar char="»"/>
        <a:defRPr sz="14100">
          <a:solidFill>
            <a:schemeClr val="tx1"/>
          </a:solidFill>
          <a:latin typeface="+mn-lt"/>
        </a:defRPr>
      </a:lvl6pPr>
      <a:lvl7pPr marL="15506586" indent="-1620468" algn="l" defTabSz="6488191" rtl="0" fontAlgn="base">
        <a:spcBef>
          <a:spcPct val="20000"/>
        </a:spcBef>
        <a:spcAft>
          <a:spcPct val="0"/>
        </a:spcAft>
        <a:buChar char="»"/>
        <a:defRPr sz="14100">
          <a:solidFill>
            <a:schemeClr val="tx1"/>
          </a:solidFill>
          <a:latin typeface="+mn-lt"/>
        </a:defRPr>
      </a:lvl7pPr>
      <a:lvl8pPr marL="15961454" indent="-1620468" algn="l" defTabSz="6488191" rtl="0" fontAlgn="base">
        <a:spcBef>
          <a:spcPct val="20000"/>
        </a:spcBef>
        <a:spcAft>
          <a:spcPct val="0"/>
        </a:spcAft>
        <a:buChar char="»"/>
        <a:defRPr sz="14100">
          <a:solidFill>
            <a:schemeClr val="tx1"/>
          </a:solidFill>
          <a:latin typeface="+mn-lt"/>
        </a:defRPr>
      </a:lvl8pPr>
      <a:lvl9pPr marL="16416323" indent="-1620468" algn="l" defTabSz="6488191" rtl="0" fontAlgn="base">
        <a:spcBef>
          <a:spcPct val="20000"/>
        </a:spcBef>
        <a:spcAft>
          <a:spcPct val="0"/>
        </a:spcAft>
        <a:buChar char="»"/>
        <a:defRPr sz="14100">
          <a:solidFill>
            <a:schemeClr val="tx1"/>
          </a:solidFill>
          <a:latin typeface="+mn-lt"/>
        </a:defRPr>
      </a:lvl9pPr>
    </p:bodyStyle>
    <p:otherStyle>
      <a:defPPr>
        <a:defRPr lang="en-US"/>
      </a:defPPr>
      <a:lvl1pPr marL="0" algn="l" defTabSz="909737" rtl="0" eaLnBrk="1" latinLnBrk="0" hangingPunct="1">
        <a:defRPr sz="1800" kern="1200">
          <a:solidFill>
            <a:schemeClr val="tx1"/>
          </a:solidFill>
          <a:latin typeface="+mn-lt"/>
          <a:ea typeface="+mn-ea"/>
          <a:cs typeface="+mn-cs"/>
        </a:defRPr>
      </a:lvl1pPr>
      <a:lvl2pPr marL="454868" algn="l" defTabSz="909737" rtl="0" eaLnBrk="1" latinLnBrk="0" hangingPunct="1">
        <a:defRPr sz="1800" kern="1200">
          <a:solidFill>
            <a:schemeClr val="tx1"/>
          </a:solidFill>
          <a:latin typeface="+mn-lt"/>
          <a:ea typeface="+mn-ea"/>
          <a:cs typeface="+mn-cs"/>
        </a:defRPr>
      </a:lvl2pPr>
      <a:lvl3pPr marL="909737" algn="l" defTabSz="909737" rtl="0" eaLnBrk="1" latinLnBrk="0" hangingPunct="1">
        <a:defRPr sz="1800" kern="1200">
          <a:solidFill>
            <a:schemeClr val="tx1"/>
          </a:solidFill>
          <a:latin typeface="+mn-lt"/>
          <a:ea typeface="+mn-ea"/>
          <a:cs typeface="+mn-cs"/>
        </a:defRPr>
      </a:lvl3pPr>
      <a:lvl4pPr marL="1364605" algn="l" defTabSz="909737" rtl="0" eaLnBrk="1" latinLnBrk="0" hangingPunct="1">
        <a:defRPr sz="1800" kern="1200">
          <a:solidFill>
            <a:schemeClr val="tx1"/>
          </a:solidFill>
          <a:latin typeface="+mn-lt"/>
          <a:ea typeface="+mn-ea"/>
          <a:cs typeface="+mn-cs"/>
        </a:defRPr>
      </a:lvl4pPr>
      <a:lvl5pPr marL="1819473" algn="l" defTabSz="909737" rtl="0" eaLnBrk="1" latinLnBrk="0" hangingPunct="1">
        <a:defRPr sz="1800" kern="1200">
          <a:solidFill>
            <a:schemeClr val="tx1"/>
          </a:solidFill>
          <a:latin typeface="+mn-lt"/>
          <a:ea typeface="+mn-ea"/>
          <a:cs typeface="+mn-cs"/>
        </a:defRPr>
      </a:lvl5pPr>
      <a:lvl6pPr marL="2274341" algn="l" defTabSz="909737" rtl="0" eaLnBrk="1" latinLnBrk="0" hangingPunct="1">
        <a:defRPr sz="1800" kern="1200">
          <a:solidFill>
            <a:schemeClr val="tx1"/>
          </a:solidFill>
          <a:latin typeface="+mn-lt"/>
          <a:ea typeface="+mn-ea"/>
          <a:cs typeface="+mn-cs"/>
        </a:defRPr>
      </a:lvl6pPr>
      <a:lvl7pPr marL="2729210" algn="l" defTabSz="909737" rtl="0" eaLnBrk="1" latinLnBrk="0" hangingPunct="1">
        <a:defRPr sz="1800" kern="1200">
          <a:solidFill>
            <a:schemeClr val="tx1"/>
          </a:solidFill>
          <a:latin typeface="+mn-lt"/>
          <a:ea typeface="+mn-ea"/>
          <a:cs typeface="+mn-cs"/>
        </a:defRPr>
      </a:lvl7pPr>
      <a:lvl8pPr marL="3184078" algn="l" defTabSz="909737" rtl="0" eaLnBrk="1" latinLnBrk="0" hangingPunct="1">
        <a:defRPr sz="1800" kern="1200">
          <a:solidFill>
            <a:schemeClr val="tx1"/>
          </a:solidFill>
          <a:latin typeface="+mn-lt"/>
          <a:ea typeface="+mn-ea"/>
          <a:cs typeface="+mn-cs"/>
        </a:defRPr>
      </a:lvl8pPr>
      <a:lvl9pPr marL="3638946" algn="l" defTabSz="90973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emf"/><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15"/>
          <p:cNvSpPr>
            <a:spLocks noChangeArrowheads="1"/>
          </p:cNvSpPr>
          <p:nvPr/>
        </p:nvSpPr>
        <p:spPr bwMode="auto">
          <a:xfrm>
            <a:off x="-4763" y="-19050"/>
            <a:ext cx="30083126" cy="4845050"/>
          </a:xfrm>
          <a:prstGeom prst="rect">
            <a:avLst/>
          </a:prstGeom>
          <a:solidFill>
            <a:srgbClr val="AF0538"/>
          </a:solidFill>
          <a:ln w="9525">
            <a:solidFill>
              <a:schemeClr val="tx1"/>
            </a:solidFill>
            <a:miter lim="800000"/>
            <a:headEnd/>
            <a:tailEnd/>
          </a:ln>
          <a:effectLst/>
        </p:spPr>
        <p:txBody>
          <a:bodyPr wrap="none" lIns="90974" tIns="45487" rIns="90974" bIns="45487" anchor="ctr"/>
          <a:lstStyle/>
          <a:p>
            <a:endParaRPr lang="en-US"/>
          </a:p>
        </p:txBody>
      </p:sp>
      <p:sp>
        <p:nvSpPr>
          <p:cNvPr id="2051" name="Rectangle 116"/>
          <p:cNvSpPr>
            <a:spLocks noChangeArrowheads="1"/>
          </p:cNvSpPr>
          <p:nvPr/>
        </p:nvSpPr>
        <p:spPr bwMode="auto">
          <a:xfrm>
            <a:off x="0" y="3140075"/>
            <a:ext cx="30078363" cy="6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57685" tIns="78842" rIns="157685" bIns="78842"/>
          <a:lstStyle/>
          <a:p>
            <a:pPr marL="2433638" indent="-2433638" algn="ctr" defTabSz="6488113">
              <a:spcBef>
                <a:spcPct val="20000"/>
              </a:spcBef>
              <a:defRPr/>
            </a:pPr>
            <a:r>
              <a:rPr lang="en-US" sz="3300" b="1" dirty="0">
                <a:solidFill>
                  <a:schemeClr val="bg1">
                    <a:lumMod val="95000"/>
                  </a:schemeClr>
                </a:solidFill>
              </a:rPr>
              <a:t>Nieves Velez de Mendizabal</a:t>
            </a:r>
            <a:r>
              <a:rPr lang="en-US" sz="3300" b="1" baseline="30000" dirty="0">
                <a:solidFill>
                  <a:schemeClr val="bg1">
                    <a:lumMod val="95000"/>
                  </a:schemeClr>
                </a:solidFill>
              </a:rPr>
              <a:t>1, 2</a:t>
            </a:r>
            <a:r>
              <a:rPr lang="en-US" sz="3300" b="1" dirty="0">
                <a:solidFill>
                  <a:schemeClr val="bg1">
                    <a:lumMod val="95000"/>
                  </a:schemeClr>
                </a:solidFill>
              </a:rPr>
              <a:t>, Kimberley Jackson</a:t>
            </a:r>
            <a:r>
              <a:rPr lang="en-US" sz="3300" b="1" baseline="30000" dirty="0">
                <a:solidFill>
                  <a:schemeClr val="bg1">
                    <a:lumMod val="95000"/>
                  </a:schemeClr>
                </a:solidFill>
              </a:rPr>
              <a:t>3</a:t>
            </a:r>
            <a:r>
              <a:rPr lang="en-US" sz="3300" b="1" dirty="0">
                <a:solidFill>
                  <a:schemeClr val="bg1">
                    <a:lumMod val="95000"/>
                  </a:schemeClr>
                </a:solidFill>
              </a:rPr>
              <a:t>, Brian Eastwood</a:t>
            </a:r>
            <a:r>
              <a:rPr lang="en-US" sz="3300" b="1" baseline="30000" dirty="0">
                <a:solidFill>
                  <a:schemeClr val="bg1">
                    <a:lumMod val="95000"/>
                  </a:schemeClr>
                </a:solidFill>
              </a:rPr>
              <a:t>4</a:t>
            </a:r>
            <a:r>
              <a:rPr lang="en-US" sz="3300" b="1" dirty="0">
                <a:solidFill>
                  <a:schemeClr val="bg1">
                    <a:lumMod val="95000"/>
                  </a:schemeClr>
                </a:solidFill>
              </a:rPr>
              <a:t>, Steven Swanson</a:t>
            </a:r>
            <a:r>
              <a:rPr lang="en-US" sz="3300" b="1" baseline="30000" dirty="0">
                <a:solidFill>
                  <a:schemeClr val="bg1">
                    <a:lumMod val="95000"/>
                  </a:schemeClr>
                </a:solidFill>
              </a:rPr>
              <a:t>5</a:t>
            </a:r>
            <a:r>
              <a:rPr lang="en-US" sz="3300" b="1" dirty="0">
                <a:solidFill>
                  <a:schemeClr val="bg1">
                    <a:lumMod val="95000"/>
                  </a:schemeClr>
                </a:solidFill>
              </a:rPr>
              <a:t>, David M. Bender</a:t>
            </a:r>
            <a:r>
              <a:rPr lang="en-US" sz="3300" b="1" baseline="30000" dirty="0">
                <a:solidFill>
                  <a:schemeClr val="bg1">
                    <a:lumMod val="95000"/>
                  </a:schemeClr>
                </a:solidFill>
              </a:rPr>
              <a:t>5</a:t>
            </a:r>
            <a:r>
              <a:rPr lang="en-US" sz="3300" b="1" dirty="0">
                <a:solidFill>
                  <a:schemeClr val="bg1">
                    <a:lumMod val="95000"/>
                  </a:schemeClr>
                </a:solidFill>
              </a:rPr>
              <a:t>, Stephen Lowe</a:t>
            </a:r>
            <a:r>
              <a:rPr lang="en-US" sz="3300" b="1" baseline="30000" dirty="0">
                <a:solidFill>
                  <a:schemeClr val="bg1">
                    <a:lumMod val="95000"/>
                  </a:schemeClr>
                </a:solidFill>
              </a:rPr>
              <a:t>6</a:t>
            </a:r>
            <a:r>
              <a:rPr lang="en-US" sz="3300" b="1" dirty="0">
                <a:solidFill>
                  <a:schemeClr val="bg1">
                    <a:lumMod val="95000"/>
                  </a:schemeClr>
                </a:solidFill>
              </a:rPr>
              <a:t>, Robert R. Bies</a:t>
            </a:r>
            <a:r>
              <a:rPr lang="en-US" sz="3300" b="1" baseline="30000" dirty="0">
                <a:solidFill>
                  <a:schemeClr val="bg1">
                    <a:lumMod val="95000"/>
                  </a:schemeClr>
                </a:solidFill>
              </a:rPr>
              <a:t>1, 2</a:t>
            </a:r>
          </a:p>
        </p:txBody>
      </p:sp>
      <p:sp>
        <p:nvSpPr>
          <p:cNvPr id="2052" name="Rectangle 117"/>
          <p:cNvSpPr>
            <a:spLocks noChangeArrowheads="1"/>
          </p:cNvSpPr>
          <p:nvPr/>
        </p:nvSpPr>
        <p:spPr bwMode="auto">
          <a:xfrm>
            <a:off x="3321844" y="485454"/>
            <a:ext cx="23978791" cy="2417763"/>
          </a:xfrm>
          <a:prstGeom prst="rect">
            <a:avLst/>
          </a:prstGeom>
          <a:solidFill>
            <a:srgbClr val="AF0538"/>
          </a:solidFill>
          <a:ln w="9525">
            <a:noFill/>
            <a:miter lim="800000"/>
            <a:headEnd/>
            <a:tailEnd/>
          </a:ln>
          <a:effectLst/>
        </p:spPr>
        <p:txBody>
          <a:bodyPr lIns="157685" tIns="78842" rIns="157685" bIns="78842" anchor="ctr"/>
          <a:lstStyle/>
          <a:p>
            <a:pPr algn="ctr" defTabSz="6488113"/>
            <a:r>
              <a:rPr lang="en-US" sz="6600" b="1" dirty="0">
                <a:solidFill>
                  <a:schemeClr val="bg1"/>
                </a:solidFill>
              </a:rPr>
              <a:t>A Population PK Model For Citalopram And Its Major Metabolite, N-</a:t>
            </a:r>
            <a:r>
              <a:rPr lang="en-US" sz="6600" b="1" dirty="0" err="1">
                <a:solidFill>
                  <a:schemeClr val="bg1"/>
                </a:solidFill>
              </a:rPr>
              <a:t>desmethyl</a:t>
            </a:r>
            <a:r>
              <a:rPr lang="en-US" sz="6600" b="1" dirty="0">
                <a:solidFill>
                  <a:schemeClr val="bg1"/>
                </a:solidFill>
              </a:rPr>
              <a:t> Citalopram, In Rats</a:t>
            </a:r>
          </a:p>
        </p:txBody>
      </p:sp>
      <p:sp>
        <p:nvSpPr>
          <p:cNvPr id="2053" name="Text Box 161"/>
          <p:cNvSpPr txBox="1">
            <a:spLocks noChangeArrowheads="1"/>
          </p:cNvSpPr>
          <p:nvPr/>
        </p:nvSpPr>
        <p:spPr bwMode="auto">
          <a:xfrm>
            <a:off x="195263" y="4859338"/>
            <a:ext cx="3419475" cy="836612"/>
          </a:xfrm>
          <a:prstGeom prst="rect">
            <a:avLst/>
          </a:prstGeom>
          <a:noFill/>
          <a:ln w="9525">
            <a:noFill/>
            <a:miter lim="800000"/>
            <a:headEnd/>
            <a:tailEnd/>
          </a:ln>
          <a:effectLst/>
        </p:spPr>
        <p:txBody>
          <a:bodyPr wrap="none" lIns="157685" tIns="78842" rIns="157685" bIns="78842">
            <a:spAutoFit/>
          </a:bodyPr>
          <a:lstStyle/>
          <a:p>
            <a:pPr defTabSz="1584325"/>
            <a:r>
              <a:rPr lang="en-US" sz="4400" b="1">
                <a:solidFill>
                  <a:srgbClr val="AF0538"/>
                </a:solidFill>
              </a:rPr>
              <a:t>ABSTRACT</a:t>
            </a:r>
          </a:p>
        </p:txBody>
      </p:sp>
      <p:sp>
        <p:nvSpPr>
          <p:cNvPr id="2054" name="Text Box 158"/>
          <p:cNvSpPr txBox="1">
            <a:spLocks noChangeArrowheads="1"/>
          </p:cNvSpPr>
          <p:nvPr/>
        </p:nvSpPr>
        <p:spPr bwMode="auto">
          <a:xfrm>
            <a:off x="350838" y="5584825"/>
            <a:ext cx="29383037" cy="4662488"/>
          </a:xfrm>
          <a:prstGeom prst="rect">
            <a:avLst/>
          </a:prstGeom>
          <a:noFill/>
          <a:ln w="12700">
            <a:solidFill>
              <a:srgbClr val="AF0538"/>
            </a:solidFill>
            <a:miter lim="800000"/>
            <a:headEnd/>
            <a:tailEnd/>
          </a:ln>
        </p:spPr>
        <p:txBody>
          <a:bodyPr lIns="182880" tIns="182880" rIns="182880" bIns="182880">
            <a:spAutoFit/>
          </a:bodyPr>
          <a:lstStyle/>
          <a:p>
            <a:pPr algn="just" defTabSz="1584325" eaLnBrk="0" hangingPunct="0">
              <a:spcAft>
                <a:spcPts val="600"/>
              </a:spcAft>
            </a:pPr>
            <a:r>
              <a:rPr lang="en-US" sz="2400" b="1" dirty="0"/>
              <a:t>Objectives:</a:t>
            </a:r>
            <a:r>
              <a:rPr lang="en-US" sz="2400" dirty="0"/>
              <a:t> To develop a population PK model able to simultaneously describe citalopram and N-</a:t>
            </a:r>
            <a:r>
              <a:rPr lang="en-US" sz="2400" dirty="0" err="1"/>
              <a:t>desmethyl</a:t>
            </a:r>
            <a:r>
              <a:rPr lang="en-US" sz="2400" dirty="0"/>
              <a:t> citalopram plasma concentrations in rats after IV and PO administration of citalopram.</a:t>
            </a:r>
          </a:p>
          <a:p>
            <a:pPr algn="just" defTabSz="1584325" eaLnBrk="0" hangingPunct="0">
              <a:spcAft>
                <a:spcPts val="600"/>
              </a:spcAft>
            </a:pPr>
            <a:r>
              <a:rPr lang="en-US" sz="2400" b="1" dirty="0"/>
              <a:t>Methods:</a:t>
            </a:r>
            <a:r>
              <a:rPr lang="en-US" sz="2400" dirty="0"/>
              <a:t> Citalopram was administered intravenously (IV) and orally (PO) to Sprague-Dawley rats (mean weight: 285 grams) and Wistar rats (mean weight: 408 grams). </a:t>
            </a:r>
            <a:r>
              <a:rPr lang="en-US" sz="2400" dirty="0" smtClean="0"/>
              <a:t>Sprague-</a:t>
            </a:r>
            <a:r>
              <a:rPr lang="en-US" sz="2400" dirty="0" err="1" smtClean="0"/>
              <a:t>Dawley</a:t>
            </a:r>
            <a:r>
              <a:rPr lang="en-US" sz="2400" dirty="0" smtClean="0"/>
              <a:t> </a:t>
            </a:r>
            <a:r>
              <a:rPr lang="en-US" sz="2400" dirty="0"/>
              <a:t>rats were dosed at  0.3, 1, 3, and 10-mg/kg IV and 10-mg/kg PO. Wistar rats were dosed at 0.3, 1, 3, 10, 30 and 60 mg/kg PO. Plasma samples were collected for citalopram and N-</a:t>
            </a:r>
            <a:r>
              <a:rPr lang="en-US" sz="2400" dirty="0" err="1"/>
              <a:t>desmethyl</a:t>
            </a:r>
            <a:r>
              <a:rPr lang="en-US" sz="2400" dirty="0"/>
              <a:t> citalopram. Data below the limit of quantification BLQ were reported for both compounds at 0.1 </a:t>
            </a:r>
            <a:r>
              <a:rPr lang="en-US" sz="2400" dirty="0" err="1"/>
              <a:t>ng</a:t>
            </a:r>
            <a:r>
              <a:rPr lang="en-US" sz="2400" dirty="0"/>
              <a:t>/</a:t>
            </a:r>
            <a:r>
              <a:rPr lang="en-US" sz="2400" dirty="0" err="1"/>
              <a:t>mL.</a:t>
            </a:r>
            <a:r>
              <a:rPr lang="en-US" sz="2400" dirty="0"/>
              <a:t> All analyses were performed by using NONMEM 7.2 software. BLQ values were included in the analyses and treated as censored information using the M3 method [1]. The Laplacian numerical estimation method was used for parameter estimation. Citalopram and its metabolite were simultaneously modeled for all doses and administration routes. Several absorption models were explored (e.g. first, zero order and combined absorptions, </a:t>
            </a:r>
            <a:r>
              <a:rPr lang="en-US" sz="2400" dirty="0" err="1"/>
              <a:t>Michaelis-Menten</a:t>
            </a:r>
            <a:r>
              <a:rPr lang="en-US" sz="2400" dirty="0"/>
              <a:t>, lag time) in combination with dose and/or time covariate effects. </a:t>
            </a:r>
          </a:p>
          <a:p>
            <a:pPr algn="just" defTabSz="1584325" eaLnBrk="0" hangingPunct="0">
              <a:spcAft>
                <a:spcPts val="600"/>
              </a:spcAft>
            </a:pPr>
            <a:r>
              <a:rPr lang="en-US" sz="2400" b="1" dirty="0"/>
              <a:t>Results:</a:t>
            </a:r>
            <a:r>
              <a:rPr lang="en-US" sz="2400" dirty="0"/>
              <a:t> Disposition of citalopram and </a:t>
            </a:r>
            <a:r>
              <a:rPr lang="en-US" sz="2400" dirty="0" smtClean="0"/>
              <a:t>N-</a:t>
            </a:r>
            <a:r>
              <a:rPr lang="en-US" sz="2400" dirty="0" err="1" smtClean="0"/>
              <a:t>desmethylcitalopram</a:t>
            </a:r>
            <a:r>
              <a:rPr lang="en-US" sz="2400" dirty="0" smtClean="0"/>
              <a:t> </a:t>
            </a:r>
            <a:r>
              <a:rPr lang="en-US" sz="2400" dirty="0"/>
              <a:t>(the major metabolite) was described using  3-compartment and 2-compartment models respectively. Citalopram clearance and metabolite formation rate were adequately described as linear processes. Metabolite clearance was best described using a </a:t>
            </a:r>
            <a:r>
              <a:rPr lang="en-US" sz="2400" dirty="0" err="1"/>
              <a:t>Michaelis-Menten</a:t>
            </a:r>
            <a:r>
              <a:rPr lang="en-US" sz="2400" dirty="0"/>
              <a:t> clearance. Simultaneous modeling of the PK in both rat species (Wistar and Sprague Dawley) required exploration of complex absorption models.</a:t>
            </a:r>
          </a:p>
          <a:p>
            <a:pPr algn="just" defTabSz="1584325" eaLnBrk="0" hangingPunct="0">
              <a:spcAft>
                <a:spcPts val="600"/>
              </a:spcAft>
            </a:pPr>
            <a:r>
              <a:rPr lang="en-US" sz="2400" b="1" dirty="0"/>
              <a:t>Conclusions:</a:t>
            </a:r>
            <a:r>
              <a:rPr lang="en-US" sz="2400" dirty="0"/>
              <a:t> As far as we are aware, this is the first combined citalopram and metabolite population PK model to describe IV as well as oral data in rats in the literature. A complex absorption model was required to adequately describe the disposition of citalopram and N-</a:t>
            </a:r>
            <a:r>
              <a:rPr lang="en-US" sz="2400" dirty="0" err="1"/>
              <a:t>desmethyl</a:t>
            </a:r>
            <a:r>
              <a:rPr lang="en-US" sz="2400" dirty="0"/>
              <a:t> citalopram over the large dose range studied herein. </a:t>
            </a:r>
          </a:p>
        </p:txBody>
      </p:sp>
      <p:sp>
        <p:nvSpPr>
          <p:cNvPr id="2055" name="Text Box 169"/>
          <p:cNvSpPr txBox="1">
            <a:spLocks noChangeArrowheads="1"/>
          </p:cNvSpPr>
          <p:nvPr/>
        </p:nvSpPr>
        <p:spPr bwMode="auto">
          <a:xfrm>
            <a:off x="390525" y="10399713"/>
            <a:ext cx="4643438" cy="836612"/>
          </a:xfrm>
          <a:prstGeom prst="rect">
            <a:avLst/>
          </a:prstGeom>
          <a:noFill/>
          <a:ln w="9525">
            <a:noFill/>
            <a:miter lim="800000"/>
            <a:headEnd/>
            <a:tailEnd/>
          </a:ln>
          <a:effectLst/>
        </p:spPr>
        <p:txBody>
          <a:bodyPr wrap="none" lIns="157685" tIns="78842" rIns="157685" bIns="78842">
            <a:spAutoFit/>
          </a:bodyPr>
          <a:lstStyle/>
          <a:p>
            <a:pPr defTabSz="1584325"/>
            <a:r>
              <a:rPr lang="en-US" sz="4400" b="1">
                <a:solidFill>
                  <a:srgbClr val="AF0538"/>
                </a:solidFill>
              </a:rPr>
              <a:t>INTRODUCTION</a:t>
            </a:r>
          </a:p>
        </p:txBody>
      </p:sp>
      <p:sp>
        <p:nvSpPr>
          <p:cNvPr id="2056" name="Text Box 182"/>
          <p:cNvSpPr txBox="1">
            <a:spLocks noChangeArrowheads="1"/>
          </p:cNvSpPr>
          <p:nvPr/>
        </p:nvSpPr>
        <p:spPr bwMode="auto">
          <a:xfrm>
            <a:off x="186393" y="42041744"/>
            <a:ext cx="1980763" cy="528556"/>
          </a:xfrm>
          <a:prstGeom prst="rect">
            <a:avLst/>
          </a:prstGeom>
          <a:noFill/>
          <a:ln w="9525">
            <a:noFill/>
            <a:miter lim="800000"/>
            <a:headEnd/>
            <a:tailEnd/>
          </a:ln>
          <a:effectLst/>
        </p:spPr>
        <p:txBody>
          <a:bodyPr wrap="none" lIns="157685" tIns="78842" rIns="157685" bIns="78842">
            <a:spAutoFit/>
          </a:bodyPr>
          <a:lstStyle/>
          <a:p>
            <a:pPr algn="r" defTabSz="1584325" eaLnBrk="0" hangingPunct="0"/>
            <a:r>
              <a:rPr lang="en-US" sz="2400" b="1" dirty="0">
                <a:solidFill>
                  <a:srgbClr val="AF0538"/>
                </a:solidFill>
              </a:rPr>
              <a:t>References</a:t>
            </a:r>
          </a:p>
        </p:txBody>
      </p:sp>
      <p:sp>
        <p:nvSpPr>
          <p:cNvPr id="2057" name="Text Box 184"/>
          <p:cNvSpPr txBox="1">
            <a:spLocks noChangeArrowheads="1"/>
          </p:cNvSpPr>
          <p:nvPr/>
        </p:nvSpPr>
        <p:spPr bwMode="auto">
          <a:xfrm>
            <a:off x="150813" y="38976300"/>
            <a:ext cx="3705225" cy="835025"/>
          </a:xfrm>
          <a:prstGeom prst="rect">
            <a:avLst/>
          </a:prstGeom>
          <a:noFill/>
          <a:ln w="9525">
            <a:noFill/>
            <a:miter lim="800000"/>
            <a:headEnd/>
            <a:tailEnd/>
          </a:ln>
          <a:effectLst/>
        </p:spPr>
        <p:txBody>
          <a:bodyPr wrap="none" lIns="157685" tIns="78842" rIns="157685" bIns="78842">
            <a:spAutoFit/>
          </a:bodyPr>
          <a:lstStyle/>
          <a:p>
            <a:pPr algn="ctr" defTabSz="1584325" eaLnBrk="0" hangingPunct="0"/>
            <a:r>
              <a:rPr lang="en-US" sz="4400" b="1" dirty="0">
                <a:solidFill>
                  <a:srgbClr val="AF0538"/>
                </a:solidFill>
              </a:rPr>
              <a:t>Conclusions</a:t>
            </a:r>
          </a:p>
        </p:txBody>
      </p:sp>
      <p:sp>
        <p:nvSpPr>
          <p:cNvPr id="2058" name="Rectangle 183"/>
          <p:cNvSpPr>
            <a:spLocks noChangeArrowheads="1"/>
          </p:cNvSpPr>
          <p:nvPr/>
        </p:nvSpPr>
        <p:spPr bwMode="auto">
          <a:xfrm>
            <a:off x="2032000" y="42101313"/>
            <a:ext cx="26147712" cy="430887"/>
          </a:xfrm>
          <a:prstGeom prst="rect">
            <a:avLst/>
          </a:prstGeom>
          <a:noFill/>
          <a:ln w="9525">
            <a:noFill/>
            <a:miter lim="800000"/>
            <a:headEnd/>
            <a:tailEnd/>
          </a:ln>
        </p:spPr>
        <p:txBody>
          <a:bodyPr wrap="square" tIns="91440" bIns="91440">
            <a:spAutoFit/>
          </a:bodyPr>
          <a:lstStyle/>
          <a:p>
            <a:r>
              <a:rPr lang="en-US" sz="1600" dirty="0"/>
              <a:t>[1] Beal </a:t>
            </a:r>
            <a:r>
              <a:rPr lang="en-US" sz="1600" dirty="0" err="1"/>
              <a:t>SL.Ways</a:t>
            </a:r>
            <a:r>
              <a:rPr lang="en-US" sz="1600" dirty="0"/>
              <a:t> to fit a PK model with some data below the quantification limit. J </a:t>
            </a:r>
            <a:r>
              <a:rPr lang="en-US" sz="1600" dirty="0" err="1"/>
              <a:t>Pharmacokinet</a:t>
            </a:r>
            <a:r>
              <a:rPr lang="en-US" sz="1600" dirty="0"/>
              <a:t> </a:t>
            </a:r>
            <a:r>
              <a:rPr lang="en-US" sz="1600" dirty="0" err="1"/>
              <a:t>Pharmacodyn</a:t>
            </a:r>
            <a:r>
              <a:rPr lang="en-US" sz="1600" dirty="0"/>
              <a:t>. 2001 Oct;28(5):481-504</a:t>
            </a:r>
            <a:r>
              <a:rPr lang="en-US" sz="1600" dirty="0" smtClean="0"/>
              <a:t>.; [</a:t>
            </a:r>
            <a:r>
              <a:rPr lang="en-US" sz="1600" dirty="0"/>
              <a:t>2] Pollock BG. Citalopram: a comprehensive review. Expert Opinion Pharmacotherapy. 2001;2:681-698.</a:t>
            </a:r>
          </a:p>
        </p:txBody>
      </p:sp>
      <p:sp>
        <p:nvSpPr>
          <p:cNvPr id="2059" name="TextBox 4"/>
          <p:cNvSpPr txBox="1">
            <a:spLocks noChangeArrowheads="1"/>
          </p:cNvSpPr>
          <p:nvPr/>
        </p:nvSpPr>
        <p:spPr bwMode="auto">
          <a:xfrm>
            <a:off x="350838" y="24604647"/>
            <a:ext cx="11296650"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182880" rIns="182880" bIns="182880">
            <a:spAutoFit/>
          </a:bodyPr>
          <a:lstStyle>
            <a:lvl1pPr eaLnBrk="0" hangingPunct="0">
              <a:defRPr sz="4200">
                <a:solidFill>
                  <a:schemeClr val="tx1"/>
                </a:solidFill>
                <a:latin typeface="Helvetica" pitchFamily="34" charset="0"/>
              </a:defRPr>
            </a:lvl1pPr>
            <a:lvl2pPr marL="742950" indent="-285750" eaLnBrk="0" hangingPunct="0">
              <a:defRPr sz="4200">
                <a:solidFill>
                  <a:schemeClr val="tx1"/>
                </a:solidFill>
                <a:latin typeface="Helvetica" pitchFamily="34" charset="0"/>
              </a:defRPr>
            </a:lvl2pPr>
            <a:lvl3pPr marL="1143000" indent="-228600" eaLnBrk="0" hangingPunct="0">
              <a:defRPr sz="4200">
                <a:solidFill>
                  <a:schemeClr val="tx1"/>
                </a:solidFill>
                <a:latin typeface="Helvetica" pitchFamily="34" charset="0"/>
              </a:defRPr>
            </a:lvl3pPr>
            <a:lvl4pPr marL="1600200" indent="-228600" eaLnBrk="0" hangingPunct="0">
              <a:defRPr sz="4200">
                <a:solidFill>
                  <a:schemeClr val="tx1"/>
                </a:solidFill>
                <a:latin typeface="Helvetica" pitchFamily="34" charset="0"/>
              </a:defRPr>
            </a:lvl4pPr>
            <a:lvl5pPr marL="2057400" indent="-228600" eaLnBrk="0" hangingPunct="0">
              <a:defRPr sz="4200">
                <a:solidFill>
                  <a:schemeClr val="tx1"/>
                </a:solidFill>
                <a:latin typeface="Helvetica" pitchFamily="34" charset="0"/>
              </a:defRPr>
            </a:lvl5pPr>
            <a:lvl6pPr marL="2514600" indent="-228600" eaLnBrk="0" fontAlgn="base" hangingPunct="0">
              <a:spcBef>
                <a:spcPct val="0"/>
              </a:spcBef>
              <a:spcAft>
                <a:spcPct val="0"/>
              </a:spcAft>
              <a:defRPr sz="4200">
                <a:solidFill>
                  <a:schemeClr val="tx1"/>
                </a:solidFill>
                <a:latin typeface="Helvetica" pitchFamily="34" charset="0"/>
              </a:defRPr>
            </a:lvl6pPr>
            <a:lvl7pPr marL="2971800" indent="-228600" eaLnBrk="0" fontAlgn="base" hangingPunct="0">
              <a:spcBef>
                <a:spcPct val="0"/>
              </a:spcBef>
              <a:spcAft>
                <a:spcPct val="0"/>
              </a:spcAft>
              <a:defRPr sz="4200">
                <a:solidFill>
                  <a:schemeClr val="tx1"/>
                </a:solidFill>
                <a:latin typeface="Helvetica" pitchFamily="34" charset="0"/>
              </a:defRPr>
            </a:lvl7pPr>
            <a:lvl8pPr marL="3429000" indent="-228600" eaLnBrk="0" fontAlgn="base" hangingPunct="0">
              <a:spcBef>
                <a:spcPct val="0"/>
              </a:spcBef>
              <a:spcAft>
                <a:spcPct val="0"/>
              </a:spcAft>
              <a:defRPr sz="4200">
                <a:solidFill>
                  <a:schemeClr val="tx1"/>
                </a:solidFill>
                <a:latin typeface="Helvetica" pitchFamily="34" charset="0"/>
              </a:defRPr>
            </a:lvl8pPr>
            <a:lvl9pPr marL="3886200" indent="-228600" eaLnBrk="0" fontAlgn="base" hangingPunct="0">
              <a:spcBef>
                <a:spcPct val="0"/>
              </a:spcBef>
              <a:spcAft>
                <a:spcPct val="0"/>
              </a:spcAft>
              <a:defRPr sz="4200">
                <a:solidFill>
                  <a:schemeClr val="tx1"/>
                </a:solidFill>
                <a:latin typeface="Helvetica" pitchFamily="34" charset="0"/>
              </a:defRPr>
            </a:lvl9pPr>
          </a:lstStyle>
          <a:p>
            <a:pPr algn="just" eaLnBrk="1" hangingPunct="1">
              <a:defRPr/>
            </a:pPr>
            <a:r>
              <a:rPr lang="en-US" sz="2000" b="1" dirty="0" smtClean="0"/>
              <a:t>Figure 1. Schematic representation of the selected PK model for </a:t>
            </a:r>
            <a:r>
              <a:rPr lang="en-US" sz="2000" dirty="0" smtClean="0">
                <a:solidFill>
                  <a:schemeClr val="tx1">
                    <a:lumMod val="75000"/>
                    <a:lumOff val="25000"/>
                  </a:schemeClr>
                </a:solidFill>
              </a:rPr>
              <a:t>citalopram</a:t>
            </a:r>
            <a:r>
              <a:rPr lang="en-US" sz="2000" b="1" dirty="0" smtClean="0"/>
              <a:t> and its metabolite </a:t>
            </a:r>
            <a:r>
              <a:rPr lang="en-US" sz="2000" dirty="0" smtClean="0">
                <a:solidFill>
                  <a:srgbClr val="0070C0"/>
                </a:solidFill>
              </a:rPr>
              <a:t>N-</a:t>
            </a:r>
            <a:r>
              <a:rPr lang="en-US" sz="2000" dirty="0" err="1" smtClean="0">
                <a:solidFill>
                  <a:srgbClr val="0070C0"/>
                </a:solidFill>
              </a:rPr>
              <a:t>desmethyl</a:t>
            </a:r>
            <a:r>
              <a:rPr lang="en-US" sz="2000" dirty="0" smtClean="0">
                <a:solidFill>
                  <a:srgbClr val="0070C0"/>
                </a:solidFill>
              </a:rPr>
              <a:t> citalopram</a:t>
            </a:r>
            <a:r>
              <a:rPr lang="en-US" sz="2000" dirty="0" smtClean="0"/>
              <a:t>. k</a:t>
            </a:r>
            <a:r>
              <a:rPr lang="en-US" sz="2000" baseline="-25000" dirty="0" smtClean="0"/>
              <a:t>Pa0</a:t>
            </a:r>
            <a:r>
              <a:rPr lang="en-US" sz="2000" dirty="0" smtClean="0"/>
              <a:t>, first order rate constant of absorption of citalopram to the central compartment; D</a:t>
            </a:r>
            <a:r>
              <a:rPr lang="en-US" sz="2000" baseline="-25000" dirty="0" smtClean="0"/>
              <a:t>P</a:t>
            </a:r>
            <a:r>
              <a:rPr lang="en-US" sz="2000" dirty="0" smtClean="0"/>
              <a:t>, duration of the zero-order rate process of absorption for the parent; k</a:t>
            </a:r>
            <a:r>
              <a:rPr lang="en-US" sz="2000" baseline="-25000" dirty="0" smtClean="0"/>
              <a:t>Ma0</a:t>
            </a:r>
            <a:r>
              <a:rPr lang="en-US" sz="2000" dirty="0" smtClean="0"/>
              <a:t>, first order rate constant of absorption/metabolism of citalopram to the central metabolite compartment; D</a:t>
            </a:r>
            <a:r>
              <a:rPr lang="en-US" sz="2000" baseline="-25000" dirty="0" smtClean="0"/>
              <a:t>M</a:t>
            </a:r>
            <a:r>
              <a:rPr lang="en-US" sz="2000" dirty="0" smtClean="0"/>
              <a:t>, duration of the zero-order rate process of absorption/metabolism for the metabolite; V</a:t>
            </a:r>
            <a:r>
              <a:rPr lang="en-US" sz="2000" baseline="-25000" dirty="0" smtClean="0"/>
              <a:t>C</a:t>
            </a:r>
            <a:r>
              <a:rPr lang="en-US" sz="2000" dirty="0" smtClean="0"/>
              <a:t>, central volume for citalopram and its metabolite; V</a:t>
            </a:r>
            <a:r>
              <a:rPr lang="en-US" sz="2000" baseline="-25000" dirty="0" smtClean="0"/>
              <a:t>T1</a:t>
            </a:r>
            <a:r>
              <a:rPr lang="en-US" sz="2000" dirty="0" smtClean="0"/>
              <a:t> and V</a:t>
            </a:r>
            <a:r>
              <a:rPr lang="en-US" sz="2000" baseline="-25000" dirty="0" smtClean="0"/>
              <a:t>T2</a:t>
            </a:r>
            <a:r>
              <a:rPr lang="en-US" sz="2000" dirty="0" smtClean="0"/>
              <a:t>, volumes of distribution of the shallow and deep peripheral citalopram compartments, respectively; CL</a:t>
            </a:r>
            <a:r>
              <a:rPr lang="en-US" sz="2000" baseline="-25000" dirty="0" smtClean="0"/>
              <a:t>EX</a:t>
            </a:r>
            <a:r>
              <a:rPr lang="en-US" sz="2000" dirty="0" smtClean="0"/>
              <a:t>, total plasma citalopram clearance; CL</a:t>
            </a:r>
            <a:r>
              <a:rPr lang="en-US" sz="2000" baseline="-25000" dirty="0" smtClean="0"/>
              <a:t>D1</a:t>
            </a:r>
            <a:r>
              <a:rPr lang="en-US" sz="2000" dirty="0" smtClean="0"/>
              <a:t> and CL</a:t>
            </a:r>
            <a:r>
              <a:rPr lang="en-US" sz="2000" baseline="-25000" dirty="0" smtClean="0"/>
              <a:t>D2</a:t>
            </a:r>
            <a:r>
              <a:rPr lang="en-US" sz="2000" dirty="0" smtClean="0"/>
              <a:t>, distribution clearances between the central and the two peripheral citalopram compartments; CL</a:t>
            </a:r>
            <a:r>
              <a:rPr lang="en-US" sz="2000" baseline="-25000" dirty="0" smtClean="0"/>
              <a:t>2MET</a:t>
            </a:r>
            <a:r>
              <a:rPr lang="en-US" sz="2000" dirty="0" smtClean="0"/>
              <a:t>, formation rates for the metabolite from the central compartment;  K</a:t>
            </a:r>
            <a:r>
              <a:rPr lang="en-US" sz="2000" baseline="-25000" dirty="0" smtClean="0"/>
              <a:t>m</a:t>
            </a:r>
            <a:r>
              <a:rPr lang="en-US" sz="2000" dirty="0" smtClean="0"/>
              <a:t>, concentration at half-maximal elimination rate; </a:t>
            </a:r>
            <a:r>
              <a:rPr lang="en-US" sz="2000" dirty="0" err="1" smtClean="0"/>
              <a:t>V</a:t>
            </a:r>
            <a:r>
              <a:rPr lang="en-US" sz="2000" baseline="-25000" dirty="0" err="1" smtClean="0"/>
              <a:t>max</a:t>
            </a:r>
            <a:r>
              <a:rPr lang="en-US" sz="2000" dirty="0" smtClean="0"/>
              <a:t>, maximum rate for the metabolite clearance [Note: Different values for </a:t>
            </a:r>
            <a:r>
              <a:rPr lang="en-US" sz="2000" dirty="0" err="1" smtClean="0"/>
              <a:t>V</a:t>
            </a:r>
            <a:r>
              <a:rPr lang="en-US" sz="2000" baseline="-25000" dirty="0" err="1" smtClean="0"/>
              <a:t>max</a:t>
            </a:r>
            <a:r>
              <a:rPr lang="en-US" sz="2000" dirty="0" smtClean="0"/>
              <a:t> and Km depending on the rat strain]; </a:t>
            </a:r>
            <a:r>
              <a:rPr lang="en-US" sz="2000" dirty="0" err="1" smtClean="0"/>
              <a:t>k</a:t>
            </a:r>
            <a:r>
              <a:rPr lang="en-US" sz="2000" baseline="-25000" dirty="0" err="1" smtClean="0"/>
              <a:t>Min</a:t>
            </a:r>
            <a:r>
              <a:rPr lang="en-US" sz="2000" dirty="0" smtClean="0"/>
              <a:t> and </a:t>
            </a:r>
            <a:r>
              <a:rPr lang="en-US" sz="2000" dirty="0" err="1" smtClean="0"/>
              <a:t>k</a:t>
            </a:r>
            <a:r>
              <a:rPr lang="en-US" sz="2000" baseline="-25000" dirty="0" err="1" smtClean="0"/>
              <a:t>Mout</a:t>
            </a:r>
            <a:r>
              <a:rPr lang="en-US" sz="2000" dirty="0" smtClean="0"/>
              <a:t>, first-order </a:t>
            </a:r>
            <a:r>
              <a:rPr lang="en-US" sz="2000" dirty="0" err="1" smtClean="0"/>
              <a:t>intercompartmental</a:t>
            </a:r>
            <a:r>
              <a:rPr lang="en-US" sz="2000" dirty="0" smtClean="0"/>
              <a:t> transfer rate constants connecting the metabolite central and peripheral compartments.</a:t>
            </a:r>
          </a:p>
        </p:txBody>
      </p:sp>
      <p:sp>
        <p:nvSpPr>
          <p:cNvPr id="2060" name="Text Box 169"/>
          <p:cNvSpPr txBox="1">
            <a:spLocks noChangeArrowheads="1"/>
          </p:cNvSpPr>
          <p:nvPr/>
        </p:nvSpPr>
        <p:spPr bwMode="auto">
          <a:xfrm>
            <a:off x="11847513" y="10380663"/>
            <a:ext cx="3144837" cy="836612"/>
          </a:xfrm>
          <a:prstGeom prst="rect">
            <a:avLst/>
          </a:prstGeom>
          <a:noFill/>
          <a:ln w="9525">
            <a:noFill/>
            <a:miter lim="800000"/>
            <a:headEnd/>
            <a:tailEnd/>
          </a:ln>
          <a:effectLst/>
        </p:spPr>
        <p:txBody>
          <a:bodyPr lIns="157685" tIns="78842" rIns="157685" bIns="78842">
            <a:spAutoFit/>
          </a:bodyPr>
          <a:lstStyle/>
          <a:p>
            <a:pPr defTabSz="1584325"/>
            <a:r>
              <a:rPr lang="en-US" sz="4400" b="1">
                <a:solidFill>
                  <a:srgbClr val="AF0538"/>
                </a:solidFill>
              </a:rPr>
              <a:t>METHODS</a:t>
            </a:r>
          </a:p>
        </p:txBody>
      </p:sp>
      <p:pic>
        <p:nvPicPr>
          <p:cNvPr id="2061" name="Picture 215" descr="Med Vert"/>
          <p:cNvPicPr>
            <a:picLocks noChangeAspect="1" noChangeArrowheads="1"/>
          </p:cNvPicPr>
          <p:nvPr/>
        </p:nvPicPr>
        <p:blipFill>
          <a:blip r:embed="rId3" cstate="print"/>
          <a:srcRect/>
          <a:stretch>
            <a:fillRect/>
          </a:stretch>
        </p:blipFill>
        <p:spPr bwMode="auto">
          <a:xfrm>
            <a:off x="142874" y="133349"/>
            <a:ext cx="4162426" cy="1739943"/>
          </a:xfrm>
          <a:prstGeom prst="rect">
            <a:avLst/>
          </a:prstGeom>
          <a:noFill/>
          <a:ln w="9525">
            <a:noFill/>
            <a:miter lim="800000"/>
            <a:headEnd/>
            <a:tailEnd/>
          </a:ln>
        </p:spPr>
      </p:pic>
      <p:pic>
        <p:nvPicPr>
          <p:cNvPr id="2062" name="Picture 6" descr="INCTSI_logo2.bmp"/>
          <p:cNvPicPr>
            <a:picLocks noChangeAspect="1"/>
          </p:cNvPicPr>
          <p:nvPr/>
        </p:nvPicPr>
        <p:blipFill>
          <a:blip r:embed="rId4" cstate="print"/>
          <a:srcRect/>
          <a:stretch>
            <a:fillRect/>
          </a:stretch>
        </p:blipFill>
        <p:spPr bwMode="auto">
          <a:xfrm>
            <a:off x="168274" y="2073274"/>
            <a:ext cx="4041776" cy="758832"/>
          </a:xfrm>
          <a:prstGeom prst="rect">
            <a:avLst/>
          </a:prstGeom>
          <a:noFill/>
          <a:ln w="9525">
            <a:noFill/>
            <a:miter lim="800000"/>
            <a:headEnd/>
            <a:tailEnd/>
          </a:ln>
        </p:spPr>
      </p:pic>
      <p:sp>
        <p:nvSpPr>
          <p:cNvPr id="2063" name="TextBox 1"/>
          <p:cNvSpPr txBox="1">
            <a:spLocks noChangeArrowheads="1"/>
          </p:cNvSpPr>
          <p:nvPr/>
        </p:nvSpPr>
        <p:spPr bwMode="auto">
          <a:xfrm>
            <a:off x="2051050" y="3810000"/>
            <a:ext cx="26220738" cy="1016000"/>
          </a:xfrm>
          <a:prstGeom prst="rect">
            <a:avLst/>
          </a:prstGeom>
          <a:noFill/>
          <a:ln w="9525">
            <a:noFill/>
            <a:miter lim="800000"/>
            <a:headEnd/>
            <a:tailEnd/>
          </a:ln>
        </p:spPr>
        <p:txBody>
          <a:bodyPr>
            <a:spAutoFit/>
          </a:bodyPr>
          <a:lstStyle/>
          <a:p>
            <a:pPr algn="ctr"/>
            <a:r>
              <a:rPr lang="en-US" sz="2000" dirty="0">
                <a:solidFill>
                  <a:schemeClr val="bg1"/>
                </a:solidFill>
              </a:rPr>
              <a:t>(1) Indiana Clinical and Translational Sciences Institute (CTSI) Disease and Therapeutic Response Modeling Program, Indianapolis, IN, USA; (2) Division of Clinical Pharmacology, Indiana University School of Medicine, Indianapolis, USA; (3) Global PK/PD/Trial Simulation, Eli Lilly and Company, </a:t>
            </a:r>
            <a:r>
              <a:rPr lang="en-US" sz="2000" dirty="0" err="1">
                <a:solidFill>
                  <a:schemeClr val="bg1"/>
                </a:solidFill>
              </a:rPr>
              <a:t>Windlesham</a:t>
            </a:r>
            <a:r>
              <a:rPr lang="en-US" sz="2000" dirty="0">
                <a:solidFill>
                  <a:schemeClr val="bg1"/>
                </a:solidFill>
              </a:rPr>
              <a:t> UK; (4) Global Statistical Sciences, Eli Lilly and Company, </a:t>
            </a:r>
            <a:r>
              <a:rPr lang="en-US" sz="2000" dirty="0" err="1">
                <a:solidFill>
                  <a:schemeClr val="bg1"/>
                </a:solidFill>
              </a:rPr>
              <a:t>Windlesham</a:t>
            </a:r>
            <a:r>
              <a:rPr lang="en-US" sz="2000" dirty="0">
                <a:solidFill>
                  <a:schemeClr val="bg1"/>
                </a:solidFill>
              </a:rPr>
              <a:t> UK; (5) Lilly Corporate Center, Eli Lilly and Company, Indianapolis, Indiana, USA; (6) Lilly-NUS Centre for Clinical Pharmacology, Eli Lilly and Company, Singapore, Singapore</a:t>
            </a:r>
          </a:p>
        </p:txBody>
      </p:sp>
      <p:pic>
        <p:nvPicPr>
          <p:cNvPr id="2064" name="Picture 54" descr="C:\Users\nvelez\Desktop\LillyPreClin\CITALOPRAMproject\Manuscript\Figure1_ModelStructure.tif"/>
          <p:cNvPicPr>
            <a:picLocks noChangeAspect="1" noChangeArrowheads="1"/>
          </p:cNvPicPr>
          <p:nvPr/>
        </p:nvPicPr>
        <p:blipFill>
          <a:blip r:embed="rId5" cstate="print"/>
          <a:srcRect/>
          <a:stretch>
            <a:fillRect/>
          </a:stretch>
        </p:blipFill>
        <p:spPr bwMode="auto">
          <a:xfrm>
            <a:off x="381000" y="19154759"/>
            <a:ext cx="10963275" cy="5592763"/>
          </a:xfrm>
          <a:prstGeom prst="rect">
            <a:avLst/>
          </a:prstGeom>
          <a:noFill/>
          <a:ln w="9525">
            <a:noFill/>
            <a:miter lim="800000"/>
            <a:headEnd/>
            <a:tailEnd/>
          </a:ln>
        </p:spPr>
      </p:pic>
      <p:pic>
        <p:nvPicPr>
          <p:cNvPr id="2065" name="Picture 56" descr="C:\Users\nvelez\Desktop\LillyPreClin\CITALOPRAMproject\Manuscript\Figure6_CmaxAUC_log.tif"/>
          <p:cNvPicPr>
            <a:picLocks noChangeAspect="1" noChangeArrowheads="1"/>
          </p:cNvPicPr>
          <p:nvPr/>
        </p:nvPicPr>
        <p:blipFill>
          <a:blip r:embed="rId6" cstate="print"/>
          <a:srcRect/>
          <a:stretch>
            <a:fillRect/>
          </a:stretch>
        </p:blipFill>
        <p:spPr bwMode="auto">
          <a:xfrm>
            <a:off x="11847513" y="32910463"/>
            <a:ext cx="11283950" cy="6113462"/>
          </a:xfrm>
          <a:prstGeom prst="rect">
            <a:avLst/>
          </a:prstGeom>
          <a:noFill/>
          <a:ln w="9525">
            <a:noFill/>
            <a:miter lim="800000"/>
            <a:headEnd/>
            <a:tailEnd/>
          </a:ln>
        </p:spPr>
      </p:pic>
      <p:sp>
        <p:nvSpPr>
          <p:cNvPr id="2068" name="Text Box 170"/>
          <p:cNvSpPr txBox="1">
            <a:spLocks noChangeArrowheads="1"/>
          </p:cNvSpPr>
          <p:nvPr/>
        </p:nvSpPr>
        <p:spPr bwMode="auto">
          <a:xfrm>
            <a:off x="11834813" y="11146041"/>
            <a:ext cx="17899062" cy="3831818"/>
          </a:xfrm>
          <a:prstGeom prst="rect">
            <a:avLst/>
          </a:prstGeom>
          <a:noFill/>
          <a:ln w="12700">
            <a:solidFill>
              <a:srgbClr val="AF0538"/>
            </a:solidFill>
            <a:miter lim="800000"/>
            <a:headEnd/>
            <a:tailEnd/>
          </a:ln>
        </p:spPr>
        <p:txBody>
          <a:bodyPr lIns="182880" tIns="182880" rIns="182880" bIns="182880" anchor="ctr">
            <a:spAutoFit/>
          </a:bodyPr>
          <a:lstStyle/>
          <a:p>
            <a:pPr algn="just" defTabSz="1584325" eaLnBrk="0" hangingPunct="0">
              <a:spcAft>
                <a:spcPts val="600"/>
              </a:spcAft>
            </a:pPr>
            <a:r>
              <a:rPr lang="en-US" sz="2200" b="1" i="1" u="sng" dirty="0"/>
              <a:t>Animals</a:t>
            </a:r>
            <a:r>
              <a:rPr lang="en-US" sz="2200" b="1" u="sng" dirty="0"/>
              <a:t>.</a:t>
            </a:r>
            <a:r>
              <a:rPr lang="en-US" sz="2200" b="1" dirty="0"/>
              <a:t> </a:t>
            </a:r>
            <a:r>
              <a:rPr lang="en-US" sz="2200" dirty="0"/>
              <a:t>Citalopram was orally administered to fed, </a:t>
            </a:r>
            <a:r>
              <a:rPr lang="en-US" sz="2200" dirty="0" err="1"/>
              <a:t>cannulated</a:t>
            </a:r>
            <a:r>
              <a:rPr lang="en-US" sz="2200" dirty="0"/>
              <a:t>, male Wistar rats (</a:t>
            </a:r>
            <a:r>
              <a:rPr lang="en-US" sz="2200" dirty="0" smtClean="0"/>
              <a:t>mean </a:t>
            </a:r>
            <a:r>
              <a:rPr lang="en-US" sz="2200" dirty="0" err="1" smtClean="0"/>
              <a:t>wt</a:t>
            </a:r>
            <a:r>
              <a:rPr lang="en-US" sz="2200" dirty="0" smtClean="0"/>
              <a:t>=0.497 </a:t>
            </a:r>
            <a:r>
              <a:rPr lang="en-US" sz="2200" dirty="0"/>
              <a:t>kg) at doses of 0.3, 1, 3, 10, 30 and 60-mg/kg. The dosing was done using a cross-over design with a 2-day washout for 3 treatment groups (n=4/group), one receiving 0.3 and 10-mg/kg, the second receiving 1 and 30-mg/kg, and the third receiving 3 and 60-mg/kg. Citalopram was intravenously administered to fed, </a:t>
            </a:r>
            <a:r>
              <a:rPr lang="en-US" sz="2200" dirty="0" err="1"/>
              <a:t>cannulated</a:t>
            </a:r>
            <a:r>
              <a:rPr lang="en-US" sz="2200" dirty="0"/>
              <a:t>, male Sprague Dawley  (SD) rats (0.285 kg) at dosages of 0.3, 1, 3, and 10 mg/kg (n=4/group). In addition, one group of </a:t>
            </a:r>
            <a:r>
              <a:rPr lang="en-US" sz="2200" dirty="0" smtClean="0"/>
              <a:t>SD rats </a:t>
            </a:r>
            <a:r>
              <a:rPr lang="en-US" sz="2200" dirty="0"/>
              <a:t>was also given a 10 mg/kg oral dose in order to compare data with other study conducted in Wistar rats. Dense plasma samples were collected for citalopram and N-</a:t>
            </a:r>
            <a:r>
              <a:rPr lang="en-US" sz="2200" dirty="0" err="1"/>
              <a:t>desmethyl</a:t>
            </a:r>
            <a:r>
              <a:rPr lang="en-US" sz="2200" dirty="0"/>
              <a:t> citalopram during the first 24h. The limit of quantification (LOQ) were 0.1ng/mL  for both compounds.</a:t>
            </a:r>
          </a:p>
          <a:p>
            <a:pPr algn="just" defTabSz="1584325" eaLnBrk="0" hangingPunct="0">
              <a:spcAft>
                <a:spcPts val="600"/>
              </a:spcAft>
            </a:pPr>
            <a:r>
              <a:rPr lang="en-US" sz="2200" b="1" i="1" u="sng" dirty="0"/>
              <a:t>Data analysis.</a:t>
            </a:r>
            <a:r>
              <a:rPr lang="en-US" sz="2200" b="1" i="1" dirty="0"/>
              <a:t> </a:t>
            </a:r>
            <a:r>
              <a:rPr lang="en-US" sz="2200" dirty="0"/>
              <a:t>All analyses were performed by using NONMEM 7.2. Data below the quantification level (BQL) were included in the analyses and treated as censored information using the M3 method [1]. The Laplacian numerical estimation method was used for parameter estimation. Citalopram and its metabolite were simultaneously modeled for all doses, administration routes and the two rat </a:t>
            </a:r>
            <a:r>
              <a:rPr lang="en-US" sz="2200" dirty="0" smtClean="0"/>
              <a:t>strains</a:t>
            </a:r>
            <a:r>
              <a:rPr lang="en-US" sz="2200" dirty="0"/>
              <a:t>.</a:t>
            </a:r>
          </a:p>
        </p:txBody>
      </p:sp>
      <p:sp>
        <p:nvSpPr>
          <p:cNvPr id="2069" name="TextBox 3"/>
          <p:cNvSpPr txBox="1">
            <a:spLocks noChangeArrowheads="1"/>
          </p:cNvSpPr>
          <p:nvPr/>
        </p:nvSpPr>
        <p:spPr bwMode="auto">
          <a:xfrm>
            <a:off x="11666538" y="20864545"/>
            <a:ext cx="1806733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182880" rIns="182880" bIns="182880">
            <a:spAutoFit/>
          </a:bodyPr>
          <a:lstStyle>
            <a:lvl1pPr eaLnBrk="0" hangingPunct="0">
              <a:defRPr sz="4200">
                <a:solidFill>
                  <a:schemeClr val="tx1"/>
                </a:solidFill>
                <a:latin typeface="Helvetica" pitchFamily="34" charset="0"/>
              </a:defRPr>
            </a:lvl1pPr>
            <a:lvl2pPr marL="742950" indent="-285750" eaLnBrk="0" hangingPunct="0">
              <a:defRPr sz="4200">
                <a:solidFill>
                  <a:schemeClr val="tx1"/>
                </a:solidFill>
                <a:latin typeface="Helvetica" pitchFamily="34" charset="0"/>
              </a:defRPr>
            </a:lvl2pPr>
            <a:lvl3pPr marL="1143000" indent="-228600" eaLnBrk="0" hangingPunct="0">
              <a:defRPr sz="4200">
                <a:solidFill>
                  <a:schemeClr val="tx1"/>
                </a:solidFill>
                <a:latin typeface="Helvetica" pitchFamily="34" charset="0"/>
              </a:defRPr>
            </a:lvl3pPr>
            <a:lvl4pPr marL="1600200" indent="-228600" eaLnBrk="0" hangingPunct="0">
              <a:defRPr sz="4200">
                <a:solidFill>
                  <a:schemeClr val="tx1"/>
                </a:solidFill>
                <a:latin typeface="Helvetica" pitchFamily="34" charset="0"/>
              </a:defRPr>
            </a:lvl4pPr>
            <a:lvl5pPr marL="2057400" indent="-228600" eaLnBrk="0" hangingPunct="0">
              <a:defRPr sz="4200">
                <a:solidFill>
                  <a:schemeClr val="tx1"/>
                </a:solidFill>
                <a:latin typeface="Helvetica" pitchFamily="34" charset="0"/>
              </a:defRPr>
            </a:lvl5pPr>
            <a:lvl6pPr marL="2514600" indent="-228600" eaLnBrk="0" fontAlgn="base" hangingPunct="0">
              <a:spcBef>
                <a:spcPct val="0"/>
              </a:spcBef>
              <a:spcAft>
                <a:spcPct val="0"/>
              </a:spcAft>
              <a:defRPr sz="4200">
                <a:solidFill>
                  <a:schemeClr val="tx1"/>
                </a:solidFill>
                <a:latin typeface="Helvetica" pitchFamily="34" charset="0"/>
              </a:defRPr>
            </a:lvl6pPr>
            <a:lvl7pPr marL="2971800" indent="-228600" eaLnBrk="0" fontAlgn="base" hangingPunct="0">
              <a:spcBef>
                <a:spcPct val="0"/>
              </a:spcBef>
              <a:spcAft>
                <a:spcPct val="0"/>
              </a:spcAft>
              <a:defRPr sz="4200">
                <a:solidFill>
                  <a:schemeClr val="tx1"/>
                </a:solidFill>
                <a:latin typeface="Helvetica" pitchFamily="34" charset="0"/>
              </a:defRPr>
            </a:lvl7pPr>
            <a:lvl8pPr marL="3429000" indent="-228600" eaLnBrk="0" fontAlgn="base" hangingPunct="0">
              <a:spcBef>
                <a:spcPct val="0"/>
              </a:spcBef>
              <a:spcAft>
                <a:spcPct val="0"/>
              </a:spcAft>
              <a:defRPr sz="4200">
                <a:solidFill>
                  <a:schemeClr val="tx1"/>
                </a:solidFill>
                <a:latin typeface="Helvetica" pitchFamily="34" charset="0"/>
              </a:defRPr>
            </a:lvl8pPr>
            <a:lvl9pPr marL="3886200" indent="-228600" eaLnBrk="0" fontAlgn="base" hangingPunct="0">
              <a:spcBef>
                <a:spcPct val="0"/>
              </a:spcBef>
              <a:spcAft>
                <a:spcPct val="0"/>
              </a:spcAft>
              <a:defRPr sz="4200">
                <a:solidFill>
                  <a:schemeClr val="tx1"/>
                </a:solidFill>
                <a:latin typeface="Helvetica" pitchFamily="34" charset="0"/>
              </a:defRPr>
            </a:lvl9pPr>
          </a:lstStyle>
          <a:p>
            <a:pPr algn="just" eaLnBrk="1" hangingPunct="1">
              <a:defRPr/>
            </a:pPr>
            <a:r>
              <a:rPr lang="en-US" sz="2000" b="1" dirty="0" smtClean="0"/>
              <a:t>Figure 2. Goodness-of-fit plots corresponding to the selected population PK model for </a:t>
            </a:r>
            <a:r>
              <a:rPr lang="en-US" sz="2000" b="1" dirty="0" smtClean="0">
                <a:solidFill>
                  <a:schemeClr val="tx1">
                    <a:lumMod val="65000"/>
                    <a:lumOff val="35000"/>
                  </a:schemeClr>
                </a:solidFill>
              </a:rPr>
              <a:t>citalopram (top) </a:t>
            </a:r>
            <a:r>
              <a:rPr lang="en-US" sz="2000" b="1" dirty="0" smtClean="0"/>
              <a:t>and </a:t>
            </a:r>
            <a:r>
              <a:rPr lang="en-US" sz="2000" b="1" dirty="0" smtClean="0">
                <a:solidFill>
                  <a:srgbClr val="0070C0"/>
                </a:solidFill>
              </a:rPr>
              <a:t>N-</a:t>
            </a:r>
            <a:r>
              <a:rPr lang="en-US" sz="2000" b="1" dirty="0" err="1" smtClean="0">
                <a:solidFill>
                  <a:srgbClr val="0070C0"/>
                </a:solidFill>
              </a:rPr>
              <a:t>desmethyl</a:t>
            </a:r>
            <a:r>
              <a:rPr lang="en-US" sz="2000" b="1" dirty="0" smtClean="0">
                <a:solidFill>
                  <a:srgbClr val="0070C0"/>
                </a:solidFill>
              </a:rPr>
              <a:t> (bottom)</a:t>
            </a:r>
            <a:r>
              <a:rPr lang="en-US" sz="2000" dirty="0" smtClean="0"/>
              <a:t>.</a:t>
            </a:r>
            <a:r>
              <a:rPr lang="en-US" sz="2000" b="1" dirty="0" smtClean="0">
                <a:solidFill>
                  <a:srgbClr val="0070C0"/>
                </a:solidFill>
              </a:rPr>
              <a:t> </a:t>
            </a:r>
            <a:r>
              <a:rPr lang="en-US" sz="2000" dirty="0" smtClean="0"/>
              <a:t>PRED = population model predictions; IPREDs = individual model predictions; DV = citalopram observed concentrations; individual predicted and observed percentage of data BQL.  Solid black lines are lines of identity; solid red lines corresponds to linear fits. </a:t>
            </a:r>
            <a:endParaRPr lang="en-US" sz="2000" strike="sngStrike" dirty="0" smtClean="0"/>
          </a:p>
        </p:txBody>
      </p:sp>
      <p:sp>
        <p:nvSpPr>
          <p:cNvPr id="2071" name="TextBox 6"/>
          <p:cNvSpPr txBox="1">
            <a:spLocks noChangeArrowheads="1"/>
          </p:cNvSpPr>
          <p:nvPr/>
        </p:nvSpPr>
        <p:spPr bwMode="auto">
          <a:xfrm>
            <a:off x="11704638" y="31416625"/>
            <a:ext cx="18029237"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182880" rIns="182880" bIns="182880">
            <a:spAutoFit/>
          </a:bodyPr>
          <a:lstStyle>
            <a:lvl1pPr eaLnBrk="0" hangingPunct="0">
              <a:defRPr sz="4200">
                <a:solidFill>
                  <a:schemeClr val="tx1"/>
                </a:solidFill>
                <a:latin typeface="Helvetica" pitchFamily="34" charset="0"/>
              </a:defRPr>
            </a:lvl1pPr>
            <a:lvl2pPr marL="742950" indent="-285750" eaLnBrk="0" hangingPunct="0">
              <a:defRPr sz="4200">
                <a:solidFill>
                  <a:schemeClr val="tx1"/>
                </a:solidFill>
                <a:latin typeface="Helvetica" pitchFamily="34" charset="0"/>
              </a:defRPr>
            </a:lvl2pPr>
            <a:lvl3pPr marL="1143000" indent="-228600" eaLnBrk="0" hangingPunct="0">
              <a:defRPr sz="4200">
                <a:solidFill>
                  <a:schemeClr val="tx1"/>
                </a:solidFill>
                <a:latin typeface="Helvetica" pitchFamily="34" charset="0"/>
              </a:defRPr>
            </a:lvl3pPr>
            <a:lvl4pPr marL="1600200" indent="-228600" eaLnBrk="0" hangingPunct="0">
              <a:defRPr sz="4200">
                <a:solidFill>
                  <a:schemeClr val="tx1"/>
                </a:solidFill>
                <a:latin typeface="Helvetica" pitchFamily="34" charset="0"/>
              </a:defRPr>
            </a:lvl4pPr>
            <a:lvl5pPr marL="2057400" indent="-228600" eaLnBrk="0" hangingPunct="0">
              <a:defRPr sz="4200">
                <a:solidFill>
                  <a:schemeClr val="tx1"/>
                </a:solidFill>
                <a:latin typeface="Helvetica" pitchFamily="34" charset="0"/>
              </a:defRPr>
            </a:lvl5pPr>
            <a:lvl6pPr marL="2514600" indent="-228600" eaLnBrk="0" fontAlgn="base" hangingPunct="0">
              <a:spcBef>
                <a:spcPct val="0"/>
              </a:spcBef>
              <a:spcAft>
                <a:spcPct val="0"/>
              </a:spcAft>
              <a:defRPr sz="4200">
                <a:solidFill>
                  <a:schemeClr val="tx1"/>
                </a:solidFill>
                <a:latin typeface="Helvetica" pitchFamily="34" charset="0"/>
              </a:defRPr>
            </a:lvl6pPr>
            <a:lvl7pPr marL="2971800" indent="-228600" eaLnBrk="0" fontAlgn="base" hangingPunct="0">
              <a:spcBef>
                <a:spcPct val="0"/>
              </a:spcBef>
              <a:spcAft>
                <a:spcPct val="0"/>
              </a:spcAft>
              <a:defRPr sz="4200">
                <a:solidFill>
                  <a:schemeClr val="tx1"/>
                </a:solidFill>
                <a:latin typeface="Helvetica" pitchFamily="34" charset="0"/>
              </a:defRPr>
            </a:lvl7pPr>
            <a:lvl8pPr marL="3429000" indent="-228600" eaLnBrk="0" fontAlgn="base" hangingPunct="0">
              <a:spcBef>
                <a:spcPct val="0"/>
              </a:spcBef>
              <a:spcAft>
                <a:spcPct val="0"/>
              </a:spcAft>
              <a:defRPr sz="4200">
                <a:solidFill>
                  <a:schemeClr val="tx1"/>
                </a:solidFill>
                <a:latin typeface="Helvetica" pitchFamily="34" charset="0"/>
              </a:defRPr>
            </a:lvl8pPr>
            <a:lvl9pPr marL="3886200" indent="-228600" eaLnBrk="0" fontAlgn="base" hangingPunct="0">
              <a:spcBef>
                <a:spcPct val="0"/>
              </a:spcBef>
              <a:spcAft>
                <a:spcPct val="0"/>
              </a:spcAft>
              <a:defRPr sz="4200">
                <a:solidFill>
                  <a:schemeClr val="tx1"/>
                </a:solidFill>
                <a:latin typeface="Helvetica" pitchFamily="34" charset="0"/>
              </a:defRPr>
            </a:lvl9pPr>
          </a:lstStyle>
          <a:p>
            <a:pPr algn="just" eaLnBrk="1" hangingPunct="1">
              <a:defRPr/>
            </a:pPr>
            <a:r>
              <a:rPr lang="en-US" sz="2000" b="1" dirty="0" smtClean="0"/>
              <a:t>Figure 3. Visual Predictive Checks for </a:t>
            </a:r>
            <a:r>
              <a:rPr lang="en-US" sz="2000" b="1" dirty="0" smtClean="0">
                <a:solidFill>
                  <a:schemeClr val="tx1">
                    <a:lumMod val="75000"/>
                    <a:lumOff val="25000"/>
                  </a:schemeClr>
                </a:solidFill>
              </a:rPr>
              <a:t>citalopram (up) </a:t>
            </a:r>
            <a:r>
              <a:rPr lang="en-US" sz="2000" b="1" dirty="0" smtClean="0"/>
              <a:t>and </a:t>
            </a:r>
            <a:r>
              <a:rPr lang="en-US" sz="2000" b="1" dirty="0" smtClean="0">
                <a:solidFill>
                  <a:srgbClr val="0070C0"/>
                </a:solidFill>
              </a:rPr>
              <a:t>N-</a:t>
            </a:r>
            <a:r>
              <a:rPr lang="en-US" sz="2000" b="1" dirty="0" err="1" smtClean="0">
                <a:solidFill>
                  <a:srgbClr val="0070C0"/>
                </a:solidFill>
              </a:rPr>
              <a:t>desmethyl</a:t>
            </a:r>
            <a:r>
              <a:rPr lang="en-US" sz="2000" b="1" dirty="0" smtClean="0">
                <a:solidFill>
                  <a:srgbClr val="0070C0"/>
                </a:solidFill>
              </a:rPr>
              <a:t> citalopram (bottom)</a:t>
            </a:r>
            <a:r>
              <a:rPr lang="en-US" sz="2000" dirty="0" smtClean="0"/>
              <a:t>.</a:t>
            </a:r>
            <a:r>
              <a:rPr lang="en-US" sz="2000" dirty="0" smtClean="0">
                <a:solidFill>
                  <a:srgbClr val="0070C0"/>
                </a:solidFill>
              </a:rPr>
              <a:t> </a:t>
            </a:r>
            <a:r>
              <a:rPr lang="en-US" sz="2000" dirty="0" smtClean="0"/>
              <a:t>Results from 200 simulated studies. The 95% prediction interval (area) was calculated and represented over time together with the raw data (circles).  Plots are shown on a natural log scale. Dashed and solid lines correspond to the median of the observed and simulated data respectively. </a:t>
            </a:r>
            <a:r>
              <a:rPr lang="en-US" sz="2000" b="1" dirty="0" smtClean="0"/>
              <a:t>A. </a:t>
            </a:r>
            <a:r>
              <a:rPr lang="en-US" sz="2000" dirty="0" smtClean="0"/>
              <a:t>Sprague-Dawley rats. </a:t>
            </a:r>
            <a:r>
              <a:rPr lang="en-US" sz="2000" b="1" dirty="0" smtClean="0"/>
              <a:t>B. </a:t>
            </a:r>
            <a:r>
              <a:rPr lang="en-US" sz="2000" dirty="0" smtClean="0"/>
              <a:t>Wistar rats.</a:t>
            </a:r>
          </a:p>
        </p:txBody>
      </p:sp>
      <p:sp>
        <p:nvSpPr>
          <p:cNvPr id="2072" name="Text Box 184"/>
          <p:cNvSpPr txBox="1">
            <a:spLocks noChangeArrowheads="1"/>
          </p:cNvSpPr>
          <p:nvPr/>
        </p:nvSpPr>
        <p:spPr bwMode="auto">
          <a:xfrm>
            <a:off x="369888" y="14351000"/>
            <a:ext cx="2909887" cy="836613"/>
          </a:xfrm>
          <a:prstGeom prst="rect">
            <a:avLst/>
          </a:prstGeom>
          <a:noFill/>
          <a:ln w="9525">
            <a:noFill/>
            <a:miter lim="800000"/>
            <a:headEnd/>
            <a:tailEnd/>
          </a:ln>
          <a:effectLst/>
        </p:spPr>
        <p:txBody>
          <a:bodyPr wrap="none" lIns="157685" tIns="78842" rIns="157685" bIns="78842">
            <a:spAutoFit/>
          </a:bodyPr>
          <a:lstStyle/>
          <a:p>
            <a:pPr algn="ctr" defTabSz="1584325" eaLnBrk="0" hangingPunct="0"/>
            <a:r>
              <a:rPr lang="en-US" sz="4400" b="1">
                <a:solidFill>
                  <a:srgbClr val="AF0538"/>
                </a:solidFill>
              </a:rPr>
              <a:t>RESULTS</a:t>
            </a:r>
          </a:p>
        </p:txBody>
      </p:sp>
      <p:sp>
        <p:nvSpPr>
          <p:cNvPr id="2073" name="Text Box 170"/>
          <p:cNvSpPr txBox="1">
            <a:spLocks noChangeArrowheads="1"/>
          </p:cNvSpPr>
          <p:nvPr/>
        </p:nvSpPr>
        <p:spPr bwMode="auto">
          <a:xfrm>
            <a:off x="350838" y="11156950"/>
            <a:ext cx="11296650" cy="2400300"/>
          </a:xfrm>
          <a:prstGeom prst="rect">
            <a:avLst/>
          </a:prstGeom>
          <a:noFill/>
          <a:ln w="12700">
            <a:solidFill>
              <a:srgbClr val="AF0538"/>
            </a:solidFill>
            <a:miter lim="800000"/>
            <a:headEnd/>
            <a:tailEnd/>
          </a:ln>
          <a:effectLst/>
        </p:spPr>
        <p:txBody>
          <a:bodyPr lIns="182880" tIns="182880" rIns="182880" bIns="182880" anchor="ctr">
            <a:spAutoFit/>
          </a:bodyPr>
          <a:lstStyle/>
          <a:p>
            <a:pPr algn="just" defTabSz="1584325" eaLnBrk="0" hangingPunct="0"/>
            <a:r>
              <a:rPr lang="en-US" sz="2200" dirty="0"/>
              <a:t>Citalopram is </a:t>
            </a:r>
            <a:r>
              <a:rPr lang="en-US" sz="2200" dirty="0" smtClean="0"/>
              <a:t>a selective </a:t>
            </a:r>
            <a:r>
              <a:rPr lang="en-US" sz="2200" dirty="0"/>
              <a:t>serotonin reuptake inhibitor (SSRI) that is widely used to treat the symptoms of major depression, anxiety, panic disorder, premenstrual </a:t>
            </a:r>
            <a:r>
              <a:rPr lang="en-US" sz="2200" dirty="0" err="1"/>
              <a:t>dysphoric</a:t>
            </a:r>
            <a:r>
              <a:rPr lang="en-US" sz="2200" dirty="0"/>
              <a:t> disorder, obsessive–compulsive disorder among others [2]. The aim of this work is to develop a population PK model able to simultaneously describe citalopram and N-</a:t>
            </a:r>
            <a:r>
              <a:rPr lang="en-US" sz="2200" dirty="0" err="1"/>
              <a:t>desmethyl</a:t>
            </a:r>
            <a:r>
              <a:rPr lang="en-US" sz="2200" dirty="0"/>
              <a:t> citalopram plasma concentrations in rats (SD and </a:t>
            </a:r>
            <a:r>
              <a:rPr lang="en-US" sz="2200" dirty="0" err="1"/>
              <a:t>Wistar</a:t>
            </a:r>
            <a:r>
              <a:rPr lang="en-US" sz="2200" dirty="0"/>
              <a:t>) after IV and PO administration of citalopram.</a:t>
            </a:r>
          </a:p>
        </p:txBody>
      </p:sp>
      <p:sp>
        <p:nvSpPr>
          <p:cNvPr id="2074" name="TextBox 8"/>
          <p:cNvSpPr txBox="1">
            <a:spLocks noChangeArrowheads="1"/>
          </p:cNvSpPr>
          <p:nvPr/>
        </p:nvSpPr>
        <p:spPr bwMode="auto">
          <a:xfrm>
            <a:off x="23118763" y="33532763"/>
            <a:ext cx="6615112" cy="529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80" tIns="182880" rIns="182880" bIns="182880">
            <a:spAutoFit/>
          </a:bodyPr>
          <a:lstStyle>
            <a:lvl1pPr eaLnBrk="0" hangingPunct="0">
              <a:defRPr sz="4200">
                <a:solidFill>
                  <a:schemeClr val="tx1"/>
                </a:solidFill>
                <a:latin typeface="Helvetica" pitchFamily="34" charset="0"/>
              </a:defRPr>
            </a:lvl1pPr>
            <a:lvl2pPr marL="742950" indent="-285750" eaLnBrk="0" hangingPunct="0">
              <a:defRPr sz="4200">
                <a:solidFill>
                  <a:schemeClr val="tx1"/>
                </a:solidFill>
                <a:latin typeface="Helvetica" pitchFamily="34" charset="0"/>
              </a:defRPr>
            </a:lvl2pPr>
            <a:lvl3pPr marL="1143000" indent="-228600" eaLnBrk="0" hangingPunct="0">
              <a:defRPr sz="4200">
                <a:solidFill>
                  <a:schemeClr val="tx1"/>
                </a:solidFill>
                <a:latin typeface="Helvetica" pitchFamily="34" charset="0"/>
              </a:defRPr>
            </a:lvl3pPr>
            <a:lvl4pPr marL="1600200" indent="-228600" eaLnBrk="0" hangingPunct="0">
              <a:defRPr sz="4200">
                <a:solidFill>
                  <a:schemeClr val="tx1"/>
                </a:solidFill>
                <a:latin typeface="Helvetica" pitchFamily="34" charset="0"/>
              </a:defRPr>
            </a:lvl4pPr>
            <a:lvl5pPr marL="2057400" indent="-228600" eaLnBrk="0" hangingPunct="0">
              <a:defRPr sz="4200">
                <a:solidFill>
                  <a:schemeClr val="tx1"/>
                </a:solidFill>
                <a:latin typeface="Helvetica" pitchFamily="34" charset="0"/>
              </a:defRPr>
            </a:lvl5pPr>
            <a:lvl6pPr marL="2514600" indent="-228600" eaLnBrk="0" fontAlgn="base" hangingPunct="0">
              <a:spcBef>
                <a:spcPct val="0"/>
              </a:spcBef>
              <a:spcAft>
                <a:spcPct val="0"/>
              </a:spcAft>
              <a:defRPr sz="4200">
                <a:solidFill>
                  <a:schemeClr val="tx1"/>
                </a:solidFill>
                <a:latin typeface="Helvetica" pitchFamily="34" charset="0"/>
              </a:defRPr>
            </a:lvl6pPr>
            <a:lvl7pPr marL="2971800" indent="-228600" eaLnBrk="0" fontAlgn="base" hangingPunct="0">
              <a:spcBef>
                <a:spcPct val="0"/>
              </a:spcBef>
              <a:spcAft>
                <a:spcPct val="0"/>
              </a:spcAft>
              <a:defRPr sz="4200">
                <a:solidFill>
                  <a:schemeClr val="tx1"/>
                </a:solidFill>
                <a:latin typeface="Helvetica" pitchFamily="34" charset="0"/>
              </a:defRPr>
            </a:lvl7pPr>
            <a:lvl8pPr marL="3429000" indent="-228600" eaLnBrk="0" fontAlgn="base" hangingPunct="0">
              <a:spcBef>
                <a:spcPct val="0"/>
              </a:spcBef>
              <a:spcAft>
                <a:spcPct val="0"/>
              </a:spcAft>
              <a:defRPr sz="4200">
                <a:solidFill>
                  <a:schemeClr val="tx1"/>
                </a:solidFill>
                <a:latin typeface="Helvetica" pitchFamily="34" charset="0"/>
              </a:defRPr>
            </a:lvl8pPr>
            <a:lvl9pPr marL="3886200" indent="-228600" eaLnBrk="0" fontAlgn="base" hangingPunct="0">
              <a:spcBef>
                <a:spcPct val="0"/>
              </a:spcBef>
              <a:spcAft>
                <a:spcPct val="0"/>
              </a:spcAft>
              <a:defRPr sz="4200">
                <a:solidFill>
                  <a:schemeClr val="tx1"/>
                </a:solidFill>
                <a:latin typeface="Helvetica" pitchFamily="34" charset="0"/>
              </a:defRPr>
            </a:lvl9pPr>
          </a:lstStyle>
          <a:p>
            <a:pPr algn="just" eaLnBrk="1" hangingPunct="1">
              <a:defRPr/>
            </a:pPr>
            <a:r>
              <a:rPr lang="en-US" sz="2000" b="1" dirty="0" smtClean="0"/>
              <a:t>Figure 4. </a:t>
            </a:r>
            <a:r>
              <a:rPr lang="en-US" sz="2000" b="1" dirty="0" err="1" smtClean="0"/>
              <a:t>C</a:t>
            </a:r>
            <a:r>
              <a:rPr lang="en-US" sz="2000" b="1" baseline="-25000" dirty="0" err="1" smtClean="0"/>
              <a:t>max</a:t>
            </a:r>
            <a:r>
              <a:rPr lang="en-US" sz="2000" b="1" dirty="0" smtClean="0"/>
              <a:t> and AUC</a:t>
            </a:r>
            <a:r>
              <a:rPr lang="en-US" sz="2000" b="1" baseline="-25000" dirty="0" smtClean="0"/>
              <a:t>0-24h </a:t>
            </a:r>
            <a:r>
              <a:rPr lang="en-US" sz="2000" b="1" dirty="0" smtClean="0"/>
              <a:t>comparison.</a:t>
            </a:r>
            <a:r>
              <a:rPr lang="en-US" sz="2000" dirty="0" smtClean="0"/>
              <a:t> 1000 individuals were simulated per dose (0.3, 1, 10, 20, 30, 40, 50 and 60 mg/kg PO) and strain (Sprague-Dawley and Wistar rats). </a:t>
            </a:r>
            <a:r>
              <a:rPr lang="en-US" sz="2000" dirty="0" err="1" smtClean="0"/>
              <a:t>C</a:t>
            </a:r>
            <a:r>
              <a:rPr lang="en-US" sz="2000" baseline="-25000" dirty="0" err="1" smtClean="0"/>
              <a:t>max</a:t>
            </a:r>
            <a:r>
              <a:rPr lang="en-US" sz="2000" dirty="0" smtClean="0"/>
              <a:t> and concentration (left) and the AUC</a:t>
            </a:r>
            <a:r>
              <a:rPr lang="en-US" sz="2000" baseline="-25000" dirty="0" smtClean="0"/>
              <a:t>0-24h </a:t>
            </a:r>
            <a:r>
              <a:rPr lang="en-US" sz="2000" dirty="0" smtClean="0"/>
              <a:t>(center) were calculated for each simulated dose. Results were stratified for</a:t>
            </a:r>
            <a:r>
              <a:rPr lang="en-US" sz="2000" b="1" dirty="0" smtClean="0"/>
              <a:t> A. </a:t>
            </a:r>
            <a:r>
              <a:rPr lang="en-US" sz="2000" b="1" dirty="0" smtClean="0">
                <a:solidFill>
                  <a:schemeClr val="tx1">
                    <a:lumMod val="75000"/>
                    <a:lumOff val="25000"/>
                  </a:schemeClr>
                </a:solidFill>
              </a:rPr>
              <a:t>Citalopram</a:t>
            </a:r>
            <a:r>
              <a:rPr lang="en-US" sz="2000" dirty="0" smtClean="0">
                <a:solidFill>
                  <a:schemeClr val="tx1">
                    <a:lumMod val="75000"/>
                    <a:lumOff val="25000"/>
                  </a:schemeClr>
                </a:solidFill>
              </a:rPr>
              <a:t> </a:t>
            </a:r>
            <a:r>
              <a:rPr lang="en-US" sz="2000" dirty="0" smtClean="0"/>
              <a:t>(upper, grey) and</a:t>
            </a:r>
            <a:r>
              <a:rPr lang="en-US" sz="2000" b="1" dirty="0" smtClean="0"/>
              <a:t> B. </a:t>
            </a:r>
            <a:r>
              <a:rPr lang="en-US" sz="2000" b="1" dirty="0" smtClean="0">
                <a:solidFill>
                  <a:srgbClr val="0070C0"/>
                </a:solidFill>
              </a:rPr>
              <a:t>N-</a:t>
            </a:r>
            <a:r>
              <a:rPr lang="en-US" sz="2000" b="1" dirty="0" err="1" smtClean="0">
                <a:solidFill>
                  <a:srgbClr val="0070C0"/>
                </a:solidFill>
              </a:rPr>
              <a:t>desmethyl</a:t>
            </a:r>
            <a:r>
              <a:rPr lang="en-US" sz="2000" b="1" dirty="0" smtClean="0">
                <a:solidFill>
                  <a:srgbClr val="0070C0"/>
                </a:solidFill>
              </a:rPr>
              <a:t> citalopram</a:t>
            </a:r>
            <a:r>
              <a:rPr lang="en-US" sz="2000" dirty="0" smtClean="0"/>
              <a:t> (bottom, blue), and by strain, SD (light color) and Wistar rats (dark color). The shaded areas represent the 90% prediction interval of the corresponding descriptor at different PO doses; dashed lines represent the medians. A scatter plot (right) comparing </a:t>
            </a:r>
            <a:r>
              <a:rPr lang="en-US" sz="2000" dirty="0" err="1" smtClean="0"/>
              <a:t>C</a:t>
            </a:r>
            <a:r>
              <a:rPr lang="en-US" sz="2000" baseline="-25000" dirty="0" err="1" smtClean="0"/>
              <a:t>max</a:t>
            </a:r>
            <a:r>
              <a:rPr lang="en-US" sz="2000" dirty="0" smtClean="0"/>
              <a:t> to AUC</a:t>
            </a:r>
            <a:r>
              <a:rPr lang="en-US" sz="2000" baseline="-25000" dirty="0" smtClean="0"/>
              <a:t>0-24h </a:t>
            </a:r>
            <a:r>
              <a:rPr lang="en-US" sz="2000" dirty="0" smtClean="0"/>
              <a:t>shows their intrinsic relationship along for different oral doses (as indicated by the color coding) for citalopram (upper) and N-</a:t>
            </a:r>
            <a:r>
              <a:rPr lang="en-US" sz="2000" dirty="0" err="1" smtClean="0"/>
              <a:t>desmethyl</a:t>
            </a:r>
            <a:r>
              <a:rPr lang="en-US" sz="2000" dirty="0" smtClean="0"/>
              <a:t>-citalopram  (bottom), for Sprague-Dawley and Wistar rats.</a:t>
            </a:r>
          </a:p>
        </p:txBody>
      </p:sp>
      <p:sp>
        <p:nvSpPr>
          <p:cNvPr id="2075" name="TextBox 9"/>
          <p:cNvSpPr txBox="1">
            <a:spLocks noChangeArrowheads="1"/>
          </p:cNvSpPr>
          <p:nvPr/>
        </p:nvSpPr>
        <p:spPr bwMode="auto">
          <a:xfrm>
            <a:off x="350838" y="39649400"/>
            <a:ext cx="29383037" cy="2400657"/>
          </a:xfrm>
          <a:prstGeom prst="rect">
            <a:avLst/>
          </a:prstGeom>
          <a:noFill/>
          <a:ln w="9525">
            <a:solidFill>
              <a:srgbClr val="AF0538"/>
            </a:solidFill>
            <a:miter lim="800000"/>
            <a:headEnd/>
            <a:tailEnd/>
          </a:ln>
        </p:spPr>
        <p:txBody>
          <a:bodyPr lIns="182880" tIns="182880" rIns="274320" bIns="182880">
            <a:spAutoFit/>
          </a:bodyPr>
          <a:lstStyle/>
          <a:p>
            <a:pPr algn="just"/>
            <a:r>
              <a:rPr lang="en-US" sz="2200" dirty="0" smtClean="0"/>
              <a:t>Disposition </a:t>
            </a:r>
            <a:r>
              <a:rPr lang="en-US" sz="2200" dirty="0"/>
              <a:t>of citalopram and of its major metabolite was best described by a 3-compartment model for citalopram and a 2-compartment for the metabolite. A complex absorption model was necessary to facilitate the simultaneous description of citalopram and </a:t>
            </a:r>
            <a:r>
              <a:rPr lang="en-US" sz="2200" dirty="0" smtClean="0"/>
              <a:t>N-</a:t>
            </a:r>
            <a:r>
              <a:rPr lang="en-US" sz="2200" dirty="0" err="1" smtClean="0"/>
              <a:t>desmethylcitalopram</a:t>
            </a:r>
            <a:r>
              <a:rPr lang="en-US" sz="2200" dirty="0" smtClean="0"/>
              <a:t> </a:t>
            </a:r>
            <a:r>
              <a:rPr lang="en-US" sz="2200" dirty="0"/>
              <a:t>pharmacokinetics across these two rat strains.  Specifically, first and zero order rates were used for the absorption/metabolism/first pass process description combined with dose and time based covariate effects. As far as we are aware, this is the first combined citalopram and metabolite population PK model to describe IV as well as oral data in rats in the literature. </a:t>
            </a:r>
            <a:endParaRPr lang="en-US" sz="2200" dirty="0" smtClean="0"/>
          </a:p>
          <a:p>
            <a:pPr algn="just"/>
            <a:r>
              <a:rPr lang="en-US" sz="2200" dirty="0" smtClean="0"/>
              <a:t>A </a:t>
            </a:r>
            <a:r>
              <a:rPr lang="en-US" sz="2200" dirty="0"/>
              <a:t>key finding of this work is that above 30mg/kg there is effectively minimal additional exposure to citalopram </a:t>
            </a:r>
            <a:r>
              <a:rPr lang="en-US" sz="2200"/>
              <a:t>and </a:t>
            </a:r>
            <a:r>
              <a:rPr lang="en-US" sz="2200" smtClean="0"/>
              <a:t>N-des </a:t>
            </a:r>
            <a:r>
              <a:rPr lang="en-US" sz="2200" dirty="0"/>
              <a:t>citalopram.  This has a major impact in the design of rat studies evaluating response to citalopram.  It is possible that a saturable PD effect may be confused with an exposure issue if the nonlinear PK in the transfer from the </a:t>
            </a:r>
            <a:r>
              <a:rPr lang="en-US" sz="2200" dirty="0" smtClean="0"/>
              <a:t>gastrointestinal </a:t>
            </a:r>
            <a:r>
              <a:rPr lang="en-US" sz="2200" dirty="0"/>
              <a:t>tract of the animal resulting in no additional exposure for increasing dosages in this range is not properly taken into account.  This is an important consideration for rat studies moving </a:t>
            </a:r>
            <a:r>
              <a:rPr lang="en-US" sz="2200" dirty="0" smtClean="0"/>
              <a:t>forward.</a:t>
            </a:r>
            <a:endParaRPr lang="en-US" sz="2200" dirty="0"/>
          </a:p>
        </p:txBody>
      </p:sp>
      <p:pic>
        <p:nvPicPr>
          <p:cNvPr id="2078" name="Picture 37" descr="C:\Users\nvelez\Desktop\LillyPreClin\CITALOPRAMproject\PAGE2013_Poster\Figure2Poster.tif"/>
          <p:cNvPicPr>
            <a:picLocks noChangeAspect="1" noChangeArrowheads="1"/>
          </p:cNvPicPr>
          <p:nvPr/>
        </p:nvPicPr>
        <p:blipFill>
          <a:blip r:embed="rId7" cstate="print"/>
          <a:srcRect/>
          <a:stretch>
            <a:fillRect/>
          </a:stretch>
        </p:blipFill>
        <p:spPr bwMode="auto">
          <a:xfrm>
            <a:off x="11847513" y="15212012"/>
            <a:ext cx="17886362" cy="5679488"/>
          </a:xfrm>
          <a:prstGeom prst="rect">
            <a:avLst/>
          </a:prstGeom>
          <a:noFill/>
          <a:ln w="9525">
            <a:noFill/>
            <a:miter lim="800000"/>
            <a:headEnd/>
            <a:tailEnd/>
          </a:ln>
        </p:spPr>
      </p:pic>
      <p:pic>
        <p:nvPicPr>
          <p:cNvPr id="2079" name="Picture 38" descr="C:\Users\nvelez\Desktop\LillyPreClin\CITALOPRAMproject\PAGE2013_Poster\Figure4Poster.tif"/>
          <p:cNvPicPr>
            <a:picLocks noChangeAspect="1" noChangeArrowheads="1"/>
          </p:cNvPicPr>
          <p:nvPr/>
        </p:nvPicPr>
        <p:blipFill>
          <a:blip r:embed="rId8" cstate="print"/>
          <a:srcRect/>
          <a:stretch>
            <a:fillRect/>
          </a:stretch>
        </p:blipFill>
        <p:spPr bwMode="auto">
          <a:xfrm>
            <a:off x="11691938" y="22256750"/>
            <a:ext cx="18041937" cy="9180513"/>
          </a:xfrm>
          <a:prstGeom prst="rect">
            <a:avLst/>
          </a:prstGeom>
          <a:noFill/>
          <a:ln w="9525">
            <a:noFill/>
            <a:miter lim="800000"/>
            <a:headEnd/>
            <a:tailEnd/>
          </a:ln>
        </p:spPr>
      </p:pic>
      <p:sp>
        <p:nvSpPr>
          <p:cNvPr id="2080" name="Rectangle 1"/>
          <p:cNvSpPr>
            <a:spLocks noChangeArrowheads="1"/>
          </p:cNvSpPr>
          <p:nvPr/>
        </p:nvSpPr>
        <p:spPr bwMode="auto">
          <a:xfrm>
            <a:off x="350838" y="15144750"/>
            <a:ext cx="29383037" cy="23879175"/>
          </a:xfrm>
          <a:prstGeom prst="rect">
            <a:avLst/>
          </a:prstGeom>
          <a:noFill/>
          <a:ln w="12700" algn="ctr">
            <a:solidFill>
              <a:srgbClr val="AF0538"/>
            </a:solidFill>
            <a:round/>
            <a:headEnd/>
            <a:tailEnd/>
          </a:ln>
        </p:spPr>
        <p:txBody>
          <a:bodyPr/>
          <a:lstStyle/>
          <a:p>
            <a:pPr defTabSz="1584325"/>
            <a:endParaRPr lang="en-US"/>
          </a:p>
        </p:txBody>
      </p:sp>
      <p:pic>
        <p:nvPicPr>
          <p:cNvPr id="33" name="Picture 1916" descr="XLRedLogo-BlkBL-WhtBkgd"/>
          <p:cNvPicPr>
            <a:picLocks noChangeAspect="1" noChangeArrowheads="1"/>
          </p:cNvPicPr>
          <p:nvPr/>
        </p:nvPicPr>
        <p:blipFill>
          <a:blip r:embed="rId9" cstate="print"/>
          <a:srcRect/>
          <a:stretch>
            <a:fillRect/>
          </a:stretch>
        </p:blipFill>
        <p:spPr bwMode="auto">
          <a:xfrm>
            <a:off x="26388219" y="1120920"/>
            <a:ext cx="3555206" cy="1337330"/>
          </a:xfrm>
          <a:prstGeom prst="rect">
            <a:avLst/>
          </a:prstGeom>
          <a:noFill/>
          <a:ln w="9525">
            <a:noFill/>
            <a:miter lim="800000"/>
            <a:headEnd/>
            <a:tailEnd/>
          </a:ln>
        </p:spPr>
      </p:pic>
      <p:pic>
        <p:nvPicPr>
          <p:cNvPr id="1030"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9888" y="28679198"/>
            <a:ext cx="12835822" cy="10710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51840" y="15144750"/>
            <a:ext cx="11482973" cy="4093428"/>
          </a:xfrm>
          <a:prstGeom prst="rect">
            <a:avLst/>
          </a:prstGeom>
          <a:noFill/>
        </p:spPr>
        <p:txBody>
          <a:bodyPr wrap="square" lIns="182880" tIns="182880" rIns="182880" bIns="182880" rtlCol="0">
            <a:spAutoFit/>
          </a:bodyPr>
          <a:lstStyle/>
          <a:p>
            <a:pPr algn="just"/>
            <a:r>
              <a:rPr lang="en-US" sz="2200" dirty="0"/>
              <a:t>Disposition of citalopram and N-</a:t>
            </a:r>
            <a:r>
              <a:rPr lang="en-US" sz="2200" dirty="0" err="1"/>
              <a:t>desmethyl</a:t>
            </a:r>
            <a:r>
              <a:rPr lang="en-US" sz="2200" dirty="0"/>
              <a:t> citalopram were simultaneously described with compartmental </a:t>
            </a:r>
            <a:r>
              <a:rPr lang="en-US" sz="2200" dirty="0" smtClean="0"/>
              <a:t>models. Different </a:t>
            </a:r>
            <a:r>
              <a:rPr lang="en-US" sz="2200" dirty="0"/>
              <a:t>absorption models were used to describe citalopram drug absorption: first and/or zero order rate absorptions, </a:t>
            </a:r>
            <a:r>
              <a:rPr lang="en-US" sz="2200" dirty="0" err="1"/>
              <a:t>Weibull</a:t>
            </a:r>
            <a:r>
              <a:rPr lang="en-US" sz="2200" dirty="0"/>
              <a:t> distributions, saturable absorptions, </a:t>
            </a:r>
            <a:r>
              <a:rPr lang="en-US" sz="2200" dirty="0" smtClean="0"/>
              <a:t>etc. The </a:t>
            </a:r>
            <a:r>
              <a:rPr lang="en-US" sz="2200" dirty="0"/>
              <a:t>presence of lag periods in the drug absorption processes was </a:t>
            </a:r>
            <a:r>
              <a:rPr lang="en-US" sz="2200" dirty="0" smtClean="0"/>
              <a:t>also explored (discrete </a:t>
            </a:r>
            <a:r>
              <a:rPr lang="en-US" sz="2200" dirty="0"/>
              <a:t>lag times and transit compartment </a:t>
            </a:r>
            <a:r>
              <a:rPr lang="en-US" sz="2200" dirty="0" smtClean="0"/>
              <a:t>models). Time </a:t>
            </a:r>
            <a:r>
              <a:rPr lang="en-US" sz="2200" dirty="0"/>
              <a:t>and/or dose dependent parameters were explored for the parameters related to the absorption process and to the bioavailability. The inclusion of a direct absorption/metabolism process from the citalopram depot compartment (gut) to the metabolite plasma compartment without passing through the citalopram plasma compartment was also evaluated. This direct metabolite absorption/metabolism was in turn modeled using the previous enumerated models and combinations</a:t>
            </a:r>
            <a:r>
              <a:rPr lang="en-US" sz="2200" dirty="0" smtClean="0"/>
              <a:t>. Figure 1 shows the selected model.</a:t>
            </a:r>
            <a:endParaRPr lang="en-US" sz="22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quot;/&gt;&lt;property id=&quot;20307&quot; value=&quot;256&quot;/&gt;&lt;/object&gt;&lt;/object&gt;&lt;object type=&quot;8&quot; unique_id=&quot;10006&quot;&gt;&lt;/object&gt;&lt;/object&gt;&lt;/database&gt;"/>
  <p:tag name="MMPROD_NEXTUNIQUEID" val="10009"/>
  <p:tag name="SECTOMILLISECCONVERTED" val="1"/>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584325"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chemeClr val="tx1"/>
            </a:solidFill>
            <a:effectLst/>
            <a:latin typeface="Helvetic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584325"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chemeClr val="tx1"/>
            </a:solidFill>
            <a:effectLst/>
            <a:latin typeface="Helvetica"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3977</TotalTime>
  <Words>1855</Words>
  <Application>Microsoft Macintosh PowerPoint</Application>
  <PresentationFormat>Custom</PresentationFormat>
  <Paragraphs>25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Duke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Educational Media Services</dc:creator>
  <cp:lastModifiedBy>Nieves Velez de Mendizabal</cp:lastModifiedBy>
  <cp:revision>198</cp:revision>
  <cp:lastPrinted>2013-03-02T21:21:12Z</cp:lastPrinted>
  <dcterms:created xsi:type="dcterms:W3CDTF">2001-11-27T14:41:49Z</dcterms:created>
  <dcterms:modified xsi:type="dcterms:W3CDTF">2013-06-10T08:54:37Z</dcterms:modified>
</cp:coreProperties>
</file>