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7" r:id="rId2"/>
  </p:sldIdLst>
  <p:sldSz cx="30279975" cy="42808525"/>
  <p:notesSz cx="6669088" cy="9928225"/>
  <p:defaultTextStyle>
    <a:defPPr>
      <a:defRPr lang="de-D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A00"/>
    <a:srgbClr val="F9C6C1"/>
    <a:srgbClr val="008000"/>
    <a:srgbClr val="0000FF"/>
    <a:srgbClr val="FF3300"/>
    <a:srgbClr val="FBFEFF"/>
    <a:srgbClr val="A3E7FF"/>
    <a:srgbClr val="FFFFFF"/>
    <a:srgbClr val="BDEEFF"/>
    <a:srgbClr val="E1F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5941" autoAdjust="0"/>
    <p:restoredTop sz="98985" autoAdjust="0"/>
  </p:normalViewPr>
  <p:slideViewPr>
    <p:cSldViewPr snapToGrid="0">
      <p:cViewPr>
        <p:scale>
          <a:sx n="50" d="100"/>
          <a:sy n="50" d="100"/>
        </p:scale>
        <p:origin x="-156" y="1896"/>
      </p:cViewPr>
      <p:guideLst>
        <p:guide orient="horz" pos="2506"/>
        <p:guide orient="horz" pos="25050"/>
        <p:guide orient="horz" pos="26184"/>
        <p:guide orient="horz" pos="4411"/>
        <p:guide orient="horz" pos="601"/>
        <p:guide orient="horz" pos="1826"/>
        <p:guide orient="horz" pos="3776"/>
        <p:guide pos="18609"/>
        <p:guide pos="918"/>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300" d="100"/>
          <a:sy n="300" d="100"/>
        </p:scale>
        <p:origin x="1920" y="-72"/>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74ED7A-E6AE-485F-BDD8-C2405ECC5194}" type="doc">
      <dgm:prSet loTypeId="urn:microsoft.com/office/officeart/2005/8/layout/hierarchy6" loCatId="hierarchy" qsTypeId="urn:microsoft.com/office/officeart/2005/8/quickstyle/3d1" qsCatId="3D" csTypeId="urn:microsoft.com/office/officeart/2005/8/colors/accent1_2" csCatId="accent1" phldr="1"/>
      <dgm:spPr/>
      <dgm:t>
        <a:bodyPr/>
        <a:lstStyle/>
        <a:p>
          <a:endParaRPr lang="en-US"/>
        </a:p>
      </dgm:t>
    </dgm:pt>
    <dgm:pt modelId="{64157955-5CE3-41E2-A75A-66B7A83FD4F6}">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sz="3200" dirty="0" smtClean="0">
              <a:latin typeface="+mj-lt"/>
            </a:rPr>
            <a:t>F</a:t>
          </a:r>
          <a:r>
            <a:rPr lang="en-US" sz="3200" baseline="-25000" dirty="0" smtClean="0">
              <a:latin typeface="+mj-lt"/>
            </a:rPr>
            <a:t>c</a:t>
          </a:r>
          <a:r>
            <a:rPr lang="en-US" sz="2400" baseline="-25000" dirty="0" smtClean="0"/>
            <a:t>s</a:t>
          </a:r>
          <a:endParaRPr lang="en-US" sz="2400" baseline="-25000" dirty="0"/>
        </a:p>
      </dgm:t>
    </dgm:pt>
    <dgm:pt modelId="{DAFF4173-26BF-4BCB-9B0B-F07E98BBD0AA}" type="parTrans" cxnId="{EEC18F8A-2D90-4BCE-ACFC-DEA1BB0BD5D1}">
      <dgm:prSet/>
      <dgm:spPr/>
      <dgm:t>
        <a:bodyPr/>
        <a:lstStyle/>
        <a:p>
          <a:endParaRPr lang="en-US"/>
        </a:p>
      </dgm:t>
    </dgm:pt>
    <dgm:pt modelId="{93B28242-3155-432E-9FE7-DFCC2EB5FB45}" type="sibTrans" cxnId="{EEC18F8A-2D90-4BCE-ACFC-DEA1BB0BD5D1}">
      <dgm:prSet/>
      <dgm:spPr/>
      <dgm:t>
        <a:bodyPr/>
        <a:lstStyle/>
        <a:p>
          <a:endParaRPr lang="en-US"/>
        </a:p>
      </dgm:t>
    </dgm:pt>
    <dgm:pt modelId="{5C80E754-34DF-4493-87BD-527988C18AD9}">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sz="3200" dirty="0" smtClean="0">
              <a:latin typeface="+mj-lt"/>
            </a:rPr>
            <a:t>F</a:t>
          </a:r>
          <a:r>
            <a:rPr lang="en-US" sz="3200" baseline="-25000" dirty="0" smtClean="0">
              <a:latin typeface="+mj-lt"/>
            </a:rPr>
            <a:t>es</a:t>
          </a:r>
          <a:endParaRPr lang="en-US" sz="3200" baseline="-25000" dirty="0">
            <a:latin typeface="+mj-lt"/>
          </a:endParaRPr>
        </a:p>
      </dgm:t>
    </dgm:pt>
    <dgm:pt modelId="{43410454-8535-4069-8AA3-9C70A6FE19CA}" type="parTrans" cxnId="{A7D9AFEB-E7A0-4872-AEB1-7B9B86D7FAC3}">
      <dgm:prSet/>
      <dgm:spPr/>
      <dgm:t>
        <a:bodyPr/>
        <a:lstStyle/>
        <a:p>
          <a:endParaRPr lang="en-US"/>
        </a:p>
      </dgm:t>
    </dgm:pt>
    <dgm:pt modelId="{AE7B3524-AF2D-432F-8090-8264B2635767}" type="sibTrans" cxnId="{A7D9AFEB-E7A0-4872-AEB1-7B9B86D7FAC3}">
      <dgm:prSet/>
      <dgm:spPr/>
      <dgm:t>
        <a:bodyPr/>
        <a:lstStyle/>
        <a:p>
          <a:endParaRPr lang="en-US"/>
        </a:p>
      </dgm:t>
    </dgm:pt>
    <dgm:pt modelId="{ACA2C8C3-2CFC-431B-A94E-55E7FC8551A6}">
      <dgm:prSet phldrT="[Tex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latin typeface="+mj-lt"/>
            </a:rPr>
            <a:t>Elastance</a:t>
          </a:r>
          <a:endParaRPr lang="en-US" dirty="0">
            <a:latin typeface="+mj-lt"/>
          </a:endParaRPr>
        </a:p>
      </dgm:t>
    </dgm:pt>
    <dgm:pt modelId="{255E973D-FDEA-41AA-915D-FE127399B81B}" type="parTrans" cxnId="{2256EA90-8687-446D-8F4C-087AAF031FFD}">
      <dgm:prSet/>
      <dgm:spPr/>
      <dgm:t>
        <a:bodyPr/>
        <a:lstStyle/>
        <a:p>
          <a:endParaRPr lang="en-US"/>
        </a:p>
      </dgm:t>
    </dgm:pt>
    <dgm:pt modelId="{661E98BF-8FE2-4467-B935-2CB1E2F9278C}" type="sibTrans" cxnId="{2256EA90-8687-446D-8F4C-087AAF031FFD}">
      <dgm:prSet/>
      <dgm:spPr/>
      <dgm:t>
        <a:bodyPr/>
        <a:lstStyle/>
        <a:p>
          <a:endParaRPr lang="en-US"/>
        </a:p>
      </dgm:t>
    </dgm:pt>
    <dgm:pt modelId="{C6818C9B-9904-4324-AC9B-B6CC8915B16D}">
      <dgm:prSet phldrT="[Tex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latin typeface="+mj-lt"/>
            </a:rPr>
            <a:t>Resistance</a:t>
          </a:r>
          <a:endParaRPr lang="en-US" dirty="0">
            <a:latin typeface="+mj-lt"/>
          </a:endParaRPr>
        </a:p>
      </dgm:t>
    </dgm:pt>
    <dgm:pt modelId="{59CB1988-C36B-49F7-A8CC-B0323FDD284B}" type="parTrans" cxnId="{6C00528C-197A-4DCC-8A5B-67D6A394FE9D}">
      <dgm:prSet/>
      <dgm:spPr/>
      <dgm:t>
        <a:bodyPr/>
        <a:lstStyle/>
        <a:p>
          <a:endParaRPr lang="en-US"/>
        </a:p>
      </dgm:t>
    </dgm:pt>
    <dgm:pt modelId="{71FBB6D3-4ACE-4864-9B15-6B65789D070F}" type="sibTrans" cxnId="{6C00528C-197A-4DCC-8A5B-67D6A394FE9D}">
      <dgm:prSet/>
      <dgm:spPr/>
      <dgm:t>
        <a:bodyPr/>
        <a:lstStyle/>
        <a:p>
          <a:endParaRPr lang="en-US"/>
        </a:p>
      </dgm:t>
    </dgm:pt>
    <dgm:pt modelId="{67E50F14-73B1-4CEA-A760-19AC6749A8E2}">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sz="3200" dirty="0" err="1" smtClean="0">
              <a:latin typeface="+mj-lt"/>
            </a:rPr>
            <a:t>F</a:t>
          </a:r>
          <a:r>
            <a:rPr lang="en-US" sz="3200" baseline="-25000" dirty="0" err="1" smtClean="0">
              <a:latin typeface="+mj-lt"/>
            </a:rPr>
            <a:t>ev</a:t>
          </a:r>
          <a:endParaRPr lang="en-US" sz="3200" baseline="-25000" dirty="0">
            <a:latin typeface="+mj-lt"/>
          </a:endParaRPr>
        </a:p>
      </dgm:t>
    </dgm:pt>
    <dgm:pt modelId="{C54926EE-79E1-4A32-9955-015C1C4AAADA}" type="parTrans" cxnId="{2E5F6729-BEDE-4EE4-A51C-372FF4111171}">
      <dgm:prSet/>
      <dgm:spPr/>
      <dgm:t>
        <a:bodyPr/>
        <a:lstStyle/>
        <a:p>
          <a:endParaRPr lang="en-US"/>
        </a:p>
      </dgm:t>
    </dgm:pt>
    <dgm:pt modelId="{4F80B52B-C2F0-4107-A4B0-405A8D50C736}" type="sibTrans" cxnId="{2E5F6729-BEDE-4EE4-A51C-372FF4111171}">
      <dgm:prSet/>
      <dgm:spPr/>
      <dgm:t>
        <a:bodyPr/>
        <a:lstStyle/>
        <a:p>
          <a:endParaRPr lang="en-US"/>
        </a:p>
      </dgm:t>
    </dgm:pt>
    <dgm:pt modelId="{29C47052-E02F-4373-91AE-64BA3C2A11E7}">
      <dgm:prSe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latin typeface="+mj-lt"/>
            </a:rPr>
            <a:t>Cardiac output CO</a:t>
          </a:r>
          <a:endParaRPr lang="en-US" dirty="0">
            <a:latin typeface="+mj-lt"/>
          </a:endParaRPr>
        </a:p>
      </dgm:t>
    </dgm:pt>
    <dgm:pt modelId="{97F1DEA3-D9F1-460F-8007-90157487D539}" type="parTrans" cxnId="{9F57763C-353F-4579-BD3B-E60D4B270317}">
      <dgm:prSet/>
      <dgm:spPr/>
      <dgm:t>
        <a:bodyPr/>
        <a:lstStyle/>
        <a:p>
          <a:endParaRPr lang="en-US"/>
        </a:p>
      </dgm:t>
    </dgm:pt>
    <dgm:pt modelId="{93338909-7015-4662-9FEA-C483586D0341}" type="sibTrans" cxnId="{9F57763C-353F-4579-BD3B-E60D4B270317}">
      <dgm:prSet/>
      <dgm:spPr/>
      <dgm:t>
        <a:bodyPr/>
        <a:lstStyle/>
        <a:p>
          <a:endParaRPr lang="en-US"/>
        </a:p>
      </dgm:t>
    </dgm:pt>
    <dgm:pt modelId="{737160EB-417B-426A-876B-65E406BEC856}">
      <dgm:prSe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latin typeface="+mj-lt"/>
            </a:rPr>
            <a:t>Blood Pressure (BP)</a:t>
          </a:r>
          <a:endParaRPr lang="en-US" dirty="0">
            <a:latin typeface="+mj-lt"/>
          </a:endParaRPr>
        </a:p>
      </dgm:t>
    </dgm:pt>
    <dgm:pt modelId="{17585AE4-62CB-4DAE-A305-EE51142123BA}" type="parTrans" cxnId="{CF93E169-4EDA-4F0A-8C0F-51A1A074BE81}">
      <dgm:prSet/>
      <dgm:spPr/>
      <dgm:t>
        <a:bodyPr/>
        <a:lstStyle/>
        <a:p>
          <a:endParaRPr lang="en-US"/>
        </a:p>
      </dgm:t>
    </dgm:pt>
    <dgm:pt modelId="{1DF28370-6D46-44D2-A0B7-F426D4F562A2}" type="sibTrans" cxnId="{CF93E169-4EDA-4F0A-8C0F-51A1A074BE81}">
      <dgm:prSet/>
      <dgm:spPr/>
      <dgm:t>
        <a:bodyPr/>
        <a:lstStyle/>
        <a:p>
          <a:endParaRPr lang="en-US"/>
        </a:p>
      </dgm:t>
    </dgm:pt>
    <dgm:pt modelId="{1D41702D-7E7C-4EF2-9EB3-08F01F1DAB18}">
      <dgm:prSe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latin typeface="+mj-lt"/>
            </a:rPr>
            <a:t>Heart period T (=1/HR</a:t>
          </a:r>
          <a:r>
            <a:rPr lang="en-US" dirty="0" smtClean="0"/>
            <a:t>)</a:t>
          </a:r>
        </a:p>
        <a:p>
          <a:endParaRPr lang="en-US" dirty="0"/>
        </a:p>
      </dgm:t>
    </dgm:pt>
    <dgm:pt modelId="{09F1D258-3AEB-45E7-9BD2-BCF0603D20CE}" type="parTrans" cxnId="{6831791D-0CF8-46DA-97B8-3A22101EA7ED}">
      <dgm:prSet/>
      <dgm:spPr/>
      <dgm:t>
        <a:bodyPr/>
        <a:lstStyle/>
        <a:p>
          <a:endParaRPr lang="en-US"/>
        </a:p>
      </dgm:t>
    </dgm:pt>
    <dgm:pt modelId="{1BE32299-2A4E-47FB-979D-AA2493B1356E}" type="sibTrans" cxnId="{6831791D-0CF8-46DA-97B8-3A22101EA7ED}">
      <dgm:prSet/>
      <dgm:spPr/>
      <dgm:t>
        <a:bodyPr/>
        <a:lstStyle/>
        <a:p>
          <a:endParaRPr lang="en-US"/>
        </a:p>
      </dgm:t>
    </dgm:pt>
    <dgm:pt modelId="{BAE678B9-8C90-48DC-AECA-848D9E7F1495}">
      <dgm:prSet/>
      <dgm:spPr>
        <a:scene3d>
          <a:camera prst="orthographicFront"/>
          <a:lightRig rig="flat" dir="t"/>
        </a:scene3d>
        <a:sp3d z="-190500" extrusionH="12700" prstMaterial="plastic"/>
      </dgm:spPr>
      <dgm:t>
        <a:bodyPr/>
        <a:lstStyle/>
        <a:p>
          <a:r>
            <a:rPr lang="en-US" dirty="0" smtClean="0">
              <a:latin typeface="+mj-lt"/>
            </a:rPr>
            <a:t>Carotid sinus receptors</a:t>
          </a:r>
          <a:endParaRPr lang="en-US" dirty="0">
            <a:latin typeface="+mj-lt"/>
          </a:endParaRPr>
        </a:p>
      </dgm:t>
    </dgm:pt>
    <dgm:pt modelId="{FA49D01B-C5B4-4938-85D4-D1CFFC3D4C89}" type="parTrans" cxnId="{AE9784BB-8970-4E1F-A635-F12F392129E4}">
      <dgm:prSet/>
      <dgm:spPr/>
      <dgm:t>
        <a:bodyPr/>
        <a:lstStyle/>
        <a:p>
          <a:endParaRPr lang="en-US"/>
        </a:p>
      </dgm:t>
    </dgm:pt>
    <dgm:pt modelId="{BBC07626-7E21-4771-A94F-C2C1636BFF8B}" type="sibTrans" cxnId="{AE9784BB-8970-4E1F-A635-F12F392129E4}">
      <dgm:prSet/>
      <dgm:spPr/>
      <dgm:t>
        <a:bodyPr/>
        <a:lstStyle/>
        <a:p>
          <a:endParaRPr lang="en-US"/>
        </a:p>
      </dgm:t>
    </dgm:pt>
    <dgm:pt modelId="{9838F62C-B480-42F9-A0EB-69D394C08A59}">
      <dgm:prSet/>
      <dgm:spPr>
        <a:scene3d>
          <a:camera prst="orthographicFront"/>
          <a:lightRig rig="flat" dir="t"/>
        </a:scene3d>
        <a:sp3d z="-190500" extrusionH="12700" prstMaterial="plastic"/>
      </dgm:spPr>
      <dgm:t>
        <a:bodyPr/>
        <a:lstStyle/>
        <a:p>
          <a:r>
            <a:rPr lang="en-US" dirty="0" smtClean="0">
              <a:latin typeface="+mj-lt"/>
            </a:rPr>
            <a:t>Sympathetic/ Vagal components</a:t>
          </a:r>
          <a:endParaRPr lang="en-US" dirty="0">
            <a:latin typeface="+mj-lt"/>
          </a:endParaRPr>
        </a:p>
      </dgm:t>
    </dgm:pt>
    <dgm:pt modelId="{FB1A16EE-9267-4233-BD4C-AF84B2749197}" type="parTrans" cxnId="{A7036520-91D6-410D-BC5A-2B60BE029B5E}">
      <dgm:prSet/>
      <dgm:spPr/>
      <dgm:t>
        <a:bodyPr/>
        <a:lstStyle/>
        <a:p>
          <a:endParaRPr lang="en-US"/>
        </a:p>
      </dgm:t>
    </dgm:pt>
    <dgm:pt modelId="{ADA54473-4194-42F3-97E3-6496104989D2}" type="sibTrans" cxnId="{A7036520-91D6-410D-BC5A-2B60BE029B5E}">
      <dgm:prSet/>
      <dgm:spPr/>
      <dgm:t>
        <a:bodyPr/>
        <a:lstStyle/>
        <a:p>
          <a:endParaRPr lang="en-US"/>
        </a:p>
      </dgm:t>
    </dgm:pt>
    <dgm:pt modelId="{EF3B72E7-700D-487E-857A-32393A409C61}">
      <dgm:prSet/>
      <dgm:spPr>
        <a:scene3d>
          <a:camera prst="orthographicFront"/>
          <a:lightRig rig="flat" dir="t"/>
        </a:scene3d>
        <a:sp3d z="-190500" extrusionH="12700" prstMaterial="plastic"/>
      </dgm:spPr>
      <dgm:t>
        <a:bodyPr/>
        <a:lstStyle/>
        <a:p>
          <a:r>
            <a:rPr lang="en-US" dirty="0" smtClean="0">
              <a:latin typeface="+mj-lt"/>
            </a:rPr>
            <a:t>Vascular effects</a:t>
          </a:r>
          <a:endParaRPr lang="en-US" dirty="0">
            <a:latin typeface="+mj-lt"/>
          </a:endParaRPr>
        </a:p>
      </dgm:t>
    </dgm:pt>
    <dgm:pt modelId="{08F4958A-4EEA-42D8-8F17-7221DFEADAEB}" type="parTrans" cxnId="{BCF2F89B-5ECC-4253-910B-5225C273091B}">
      <dgm:prSet/>
      <dgm:spPr/>
      <dgm:t>
        <a:bodyPr/>
        <a:lstStyle/>
        <a:p>
          <a:endParaRPr lang="en-US"/>
        </a:p>
      </dgm:t>
    </dgm:pt>
    <dgm:pt modelId="{8EB45580-5694-4072-AC1F-72315676E077}" type="sibTrans" cxnId="{BCF2F89B-5ECC-4253-910B-5225C273091B}">
      <dgm:prSet/>
      <dgm:spPr/>
      <dgm:t>
        <a:bodyPr/>
        <a:lstStyle/>
        <a:p>
          <a:endParaRPr lang="en-US"/>
        </a:p>
      </dgm:t>
    </dgm:pt>
    <dgm:pt modelId="{31D88381-6B60-4E05-91D6-56931E968C3C}" type="pres">
      <dgm:prSet presAssocID="{E274ED7A-E6AE-485F-BDD8-C2405ECC5194}" presName="mainComposite" presStyleCnt="0">
        <dgm:presLayoutVars>
          <dgm:chPref val="1"/>
          <dgm:dir/>
          <dgm:animOne val="branch"/>
          <dgm:animLvl val="lvl"/>
          <dgm:resizeHandles val="exact"/>
        </dgm:presLayoutVars>
      </dgm:prSet>
      <dgm:spPr/>
      <dgm:t>
        <a:bodyPr/>
        <a:lstStyle/>
        <a:p>
          <a:endParaRPr lang="en-US"/>
        </a:p>
      </dgm:t>
    </dgm:pt>
    <dgm:pt modelId="{36483995-76D8-48CA-928E-08DE27AFB58D}" type="pres">
      <dgm:prSet presAssocID="{E274ED7A-E6AE-485F-BDD8-C2405ECC5194}" presName="hierFlow" presStyleCnt="0"/>
      <dgm:spPr/>
    </dgm:pt>
    <dgm:pt modelId="{231DCAB1-25BF-4548-8FAF-BDA308CBEE5F}" type="pres">
      <dgm:prSet presAssocID="{E274ED7A-E6AE-485F-BDD8-C2405ECC5194}" presName="firstBuf" presStyleCnt="0"/>
      <dgm:spPr/>
    </dgm:pt>
    <dgm:pt modelId="{E1A92151-FC8A-4F0D-83BE-5C7703BE596C}" type="pres">
      <dgm:prSet presAssocID="{E274ED7A-E6AE-485F-BDD8-C2405ECC5194}" presName="hierChild1" presStyleCnt="0">
        <dgm:presLayoutVars>
          <dgm:chPref val="1"/>
          <dgm:animOne val="branch"/>
          <dgm:animLvl val="lvl"/>
        </dgm:presLayoutVars>
      </dgm:prSet>
      <dgm:spPr/>
    </dgm:pt>
    <dgm:pt modelId="{DBB7B9E5-8E75-4A0E-BC77-7426DAAC446F}" type="pres">
      <dgm:prSet presAssocID="{64157955-5CE3-41E2-A75A-66B7A83FD4F6}" presName="Name14" presStyleCnt="0"/>
      <dgm:spPr/>
    </dgm:pt>
    <dgm:pt modelId="{43B8E1D8-3D51-4761-90A0-C41E8CC9786D}" type="pres">
      <dgm:prSet presAssocID="{64157955-5CE3-41E2-A75A-66B7A83FD4F6}" presName="level1Shape" presStyleLbl="node0" presStyleIdx="0" presStyleCnt="1">
        <dgm:presLayoutVars>
          <dgm:chPref val="3"/>
        </dgm:presLayoutVars>
      </dgm:prSet>
      <dgm:spPr/>
      <dgm:t>
        <a:bodyPr/>
        <a:lstStyle/>
        <a:p>
          <a:endParaRPr lang="en-US"/>
        </a:p>
      </dgm:t>
    </dgm:pt>
    <dgm:pt modelId="{ACDE1148-6746-4E1E-9D2F-9FC2A9D98369}" type="pres">
      <dgm:prSet presAssocID="{64157955-5CE3-41E2-A75A-66B7A83FD4F6}" presName="hierChild2" presStyleCnt="0"/>
      <dgm:spPr/>
    </dgm:pt>
    <dgm:pt modelId="{E66DE9E7-5A40-4D19-BA04-F11DC42D1F95}" type="pres">
      <dgm:prSet presAssocID="{43410454-8535-4069-8AA3-9C70A6FE19CA}" presName="Name19" presStyleLbl="parChTrans1D2" presStyleIdx="0" presStyleCnt="2"/>
      <dgm:spPr/>
      <dgm:t>
        <a:bodyPr/>
        <a:lstStyle/>
        <a:p>
          <a:endParaRPr lang="en-US"/>
        </a:p>
      </dgm:t>
    </dgm:pt>
    <dgm:pt modelId="{C3BA070A-C107-4325-AD32-E31823739744}" type="pres">
      <dgm:prSet presAssocID="{5C80E754-34DF-4493-87BD-527988C18AD9}" presName="Name21" presStyleCnt="0"/>
      <dgm:spPr/>
    </dgm:pt>
    <dgm:pt modelId="{02623AE0-1424-400D-BA72-A94B833C4901}" type="pres">
      <dgm:prSet presAssocID="{5C80E754-34DF-4493-87BD-527988C18AD9}" presName="level2Shape" presStyleLbl="node2" presStyleIdx="0" presStyleCnt="2"/>
      <dgm:spPr/>
      <dgm:t>
        <a:bodyPr/>
        <a:lstStyle/>
        <a:p>
          <a:endParaRPr lang="en-US"/>
        </a:p>
      </dgm:t>
    </dgm:pt>
    <dgm:pt modelId="{09C2DA9D-606B-40AA-85FC-21A9ABA48B61}" type="pres">
      <dgm:prSet presAssocID="{5C80E754-34DF-4493-87BD-527988C18AD9}" presName="hierChild3" presStyleCnt="0"/>
      <dgm:spPr/>
    </dgm:pt>
    <dgm:pt modelId="{834CA893-803E-4F2E-8759-B07E28A86E9B}" type="pres">
      <dgm:prSet presAssocID="{255E973D-FDEA-41AA-915D-FE127399B81B}" presName="Name19" presStyleLbl="parChTrans1D3" presStyleIdx="0" presStyleCnt="3"/>
      <dgm:spPr/>
      <dgm:t>
        <a:bodyPr/>
        <a:lstStyle/>
        <a:p>
          <a:endParaRPr lang="en-US"/>
        </a:p>
      </dgm:t>
    </dgm:pt>
    <dgm:pt modelId="{135BC7F6-2FB2-43C9-A705-127692D94BDF}" type="pres">
      <dgm:prSet presAssocID="{ACA2C8C3-2CFC-431B-A94E-55E7FC8551A6}" presName="Name21" presStyleCnt="0"/>
      <dgm:spPr/>
    </dgm:pt>
    <dgm:pt modelId="{892390AD-24B1-4148-90E5-CBA1172F12C1}" type="pres">
      <dgm:prSet presAssocID="{ACA2C8C3-2CFC-431B-A94E-55E7FC8551A6}" presName="level2Shape" presStyleLbl="node3" presStyleIdx="0" presStyleCnt="3"/>
      <dgm:spPr/>
      <dgm:t>
        <a:bodyPr/>
        <a:lstStyle/>
        <a:p>
          <a:endParaRPr lang="en-US"/>
        </a:p>
      </dgm:t>
    </dgm:pt>
    <dgm:pt modelId="{1380BF47-0EE8-41EB-91BF-B40E5257DEEE}" type="pres">
      <dgm:prSet presAssocID="{ACA2C8C3-2CFC-431B-A94E-55E7FC8551A6}" presName="hierChild3" presStyleCnt="0"/>
      <dgm:spPr/>
    </dgm:pt>
    <dgm:pt modelId="{C3C28EB7-A60A-407F-9C25-B83E33C69EBF}" type="pres">
      <dgm:prSet presAssocID="{59CB1988-C36B-49F7-A8CC-B0323FDD284B}" presName="Name19" presStyleLbl="parChTrans1D3" presStyleIdx="1" presStyleCnt="3"/>
      <dgm:spPr/>
      <dgm:t>
        <a:bodyPr/>
        <a:lstStyle/>
        <a:p>
          <a:endParaRPr lang="en-US"/>
        </a:p>
      </dgm:t>
    </dgm:pt>
    <dgm:pt modelId="{BF27D57C-A4B6-43F2-AF67-6850F2FD60C8}" type="pres">
      <dgm:prSet presAssocID="{C6818C9B-9904-4324-AC9B-B6CC8915B16D}" presName="Name21" presStyleCnt="0"/>
      <dgm:spPr/>
    </dgm:pt>
    <dgm:pt modelId="{7D91E022-52AB-4E8E-8CAC-9F1DB5CCBB07}" type="pres">
      <dgm:prSet presAssocID="{C6818C9B-9904-4324-AC9B-B6CC8915B16D}" presName="level2Shape" presStyleLbl="node3" presStyleIdx="1" presStyleCnt="3"/>
      <dgm:spPr/>
      <dgm:t>
        <a:bodyPr/>
        <a:lstStyle/>
        <a:p>
          <a:endParaRPr lang="en-US"/>
        </a:p>
      </dgm:t>
    </dgm:pt>
    <dgm:pt modelId="{98AB4D31-C83B-479B-A961-B28F0BA6D13B}" type="pres">
      <dgm:prSet presAssocID="{C6818C9B-9904-4324-AC9B-B6CC8915B16D}" presName="hierChild3" presStyleCnt="0"/>
      <dgm:spPr/>
    </dgm:pt>
    <dgm:pt modelId="{46D2A2DF-FC85-497C-9878-75B0C26D4318}" type="pres">
      <dgm:prSet presAssocID="{C54926EE-79E1-4A32-9955-015C1C4AAADA}" presName="Name19" presStyleLbl="parChTrans1D2" presStyleIdx="1" presStyleCnt="2"/>
      <dgm:spPr/>
      <dgm:t>
        <a:bodyPr/>
        <a:lstStyle/>
        <a:p>
          <a:endParaRPr lang="en-US"/>
        </a:p>
      </dgm:t>
    </dgm:pt>
    <dgm:pt modelId="{E8BF19EF-36E2-473A-AB6C-9BA66A78C26D}" type="pres">
      <dgm:prSet presAssocID="{67E50F14-73B1-4CEA-A760-19AC6749A8E2}" presName="Name21" presStyleCnt="0"/>
      <dgm:spPr/>
    </dgm:pt>
    <dgm:pt modelId="{0B21A40A-BDE2-4416-91F4-29C3898AD1EA}" type="pres">
      <dgm:prSet presAssocID="{67E50F14-73B1-4CEA-A760-19AC6749A8E2}" presName="level2Shape" presStyleLbl="node2" presStyleIdx="1" presStyleCnt="2"/>
      <dgm:spPr/>
      <dgm:t>
        <a:bodyPr/>
        <a:lstStyle/>
        <a:p>
          <a:endParaRPr lang="en-US"/>
        </a:p>
      </dgm:t>
    </dgm:pt>
    <dgm:pt modelId="{A32E0E82-E04E-4EA2-8403-1729679C7673}" type="pres">
      <dgm:prSet presAssocID="{67E50F14-73B1-4CEA-A760-19AC6749A8E2}" presName="hierChild3" presStyleCnt="0"/>
      <dgm:spPr/>
    </dgm:pt>
    <dgm:pt modelId="{442974D2-6328-4EC7-836A-CAFF9E54B647}" type="pres">
      <dgm:prSet presAssocID="{09F1D258-3AEB-45E7-9BD2-BCF0603D20CE}" presName="Name19" presStyleLbl="parChTrans1D3" presStyleIdx="2" presStyleCnt="3"/>
      <dgm:spPr/>
      <dgm:t>
        <a:bodyPr/>
        <a:lstStyle/>
        <a:p>
          <a:endParaRPr lang="en-US"/>
        </a:p>
      </dgm:t>
    </dgm:pt>
    <dgm:pt modelId="{A1FA54BE-6DCA-4C77-BE01-745A1186973F}" type="pres">
      <dgm:prSet presAssocID="{1D41702D-7E7C-4EF2-9EB3-08F01F1DAB18}" presName="Name21" presStyleCnt="0"/>
      <dgm:spPr/>
    </dgm:pt>
    <dgm:pt modelId="{B7B31B6B-D909-4C52-AB7B-105D14AAAE56}" type="pres">
      <dgm:prSet presAssocID="{1D41702D-7E7C-4EF2-9EB3-08F01F1DAB18}" presName="level2Shape" presStyleLbl="node3" presStyleIdx="2" presStyleCnt="3"/>
      <dgm:spPr/>
      <dgm:t>
        <a:bodyPr/>
        <a:lstStyle/>
        <a:p>
          <a:endParaRPr lang="en-US"/>
        </a:p>
      </dgm:t>
    </dgm:pt>
    <dgm:pt modelId="{2ECD4D9D-AF4D-4D7B-9F66-1772EEC292FF}" type="pres">
      <dgm:prSet presAssocID="{1D41702D-7E7C-4EF2-9EB3-08F01F1DAB18}" presName="hierChild3" presStyleCnt="0"/>
      <dgm:spPr/>
    </dgm:pt>
    <dgm:pt modelId="{4A56D5B9-4334-47ED-99EB-4F9A58ECE470}" type="pres">
      <dgm:prSet presAssocID="{97F1DEA3-D9F1-460F-8007-90157487D539}" presName="Name19" presStyleLbl="parChTrans1D4" presStyleIdx="0" presStyleCnt="2"/>
      <dgm:spPr/>
      <dgm:t>
        <a:bodyPr/>
        <a:lstStyle/>
        <a:p>
          <a:endParaRPr lang="en-US"/>
        </a:p>
      </dgm:t>
    </dgm:pt>
    <dgm:pt modelId="{07227386-5B2F-4959-AE9D-77957DA9AA47}" type="pres">
      <dgm:prSet presAssocID="{29C47052-E02F-4373-91AE-64BA3C2A11E7}" presName="Name21" presStyleCnt="0"/>
      <dgm:spPr/>
    </dgm:pt>
    <dgm:pt modelId="{13CFC80A-53F7-4100-A721-8B0AD80ACD8C}" type="pres">
      <dgm:prSet presAssocID="{29C47052-E02F-4373-91AE-64BA3C2A11E7}" presName="level2Shape" presStyleLbl="node4" presStyleIdx="0" presStyleCnt="2"/>
      <dgm:spPr/>
      <dgm:t>
        <a:bodyPr/>
        <a:lstStyle/>
        <a:p>
          <a:endParaRPr lang="en-US"/>
        </a:p>
      </dgm:t>
    </dgm:pt>
    <dgm:pt modelId="{0797ED78-E6AB-46BA-9A91-0DF6B492F586}" type="pres">
      <dgm:prSet presAssocID="{29C47052-E02F-4373-91AE-64BA3C2A11E7}" presName="hierChild3" presStyleCnt="0"/>
      <dgm:spPr/>
    </dgm:pt>
    <dgm:pt modelId="{03DD9AAA-E473-4FF0-AF17-83701812DAC7}" type="pres">
      <dgm:prSet presAssocID="{17585AE4-62CB-4DAE-A305-EE51142123BA}" presName="Name19" presStyleLbl="parChTrans1D4" presStyleIdx="1" presStyleCnt="2"/>
      <dgm:spPr/>
      <dgm:t>
        <a:bodyPr/>
        <a:lstStyle/>
        <a:p>
          <a:endParaRPr lang="en-US"/>
        </a:p>
      </dgm:t>
    </dgm:pt>
    <dgm:pt modelId="{4274A39B-BB0B-45FB-AA2B-CD7E646B37F3}" type="pres">
      <dgm:prSet presAssocID="{737160EB-417B-426A-876B-65E406BEC856}" presName="Name21" presStyleCnt="0"/>
      <dgm:spPr/>
    </dgm:pt>
    <dgm:pt modelId="{C4EBEE51-07C7-4E70-9103-475C9815B75E}" type="pres">
      <dgm:prSet presAssocID="{737160EB-417B-426A-876B-65E406BEC856}" presName="level2Shape" presStyleLbl="node4" presStyleIdx="1" presStyleCnt="2"/>
      <dgm:spPr/>
      <dgm:t>
        <a:bodyPr/>
        <a:lstStyle/>
        <a:p>
          <a:endParaRPr lang="en-US"/>
        </a:p>
      </dgm:t>
    </dgm:pt>
    <dgm:pt modelId="{54DDA1C5-2F69-4BD5-A7ED-E64BE6E110CF}" type="pres">
      <dgm:prSet presAssocID="{737160EB-417B-426A-876B-65E406BEC856}" presName="hierChild3" presStyleCnt="0"/>
      <dgm:spPr/>
    </dgm:pt>
    <dgm:pt modelId="{AACEAE51-98B0-4A4C-9A83-5D08D7755003}" type="pres">
      <dgm:prSet presAssocID="{E274ED7A-E6AE-485F-BDD8-C2405ECC5194}" presName="bgShapesFlow" presStyleCnt="0"/>
      <dgm:spPr/>
    </dgm:pt>
    <dgm:pt modelId="{B58F9758-D6A2-471B-97B1-E3A74CEC2DD8}" type="pres">
      <dgm:prSet presAssocID="{BAE678B9-8C90-48DC-AECA-848D9E7F1495}" presName="rectComp" presStyleCnt="0"/>
      <dgm:spPr/>
    </dgm:pt>
    <dgm:pt modelId="{AE468229-EE69-4EAD-8CAF-4324C31AC305}" type="pres">
      <dgm:prSet presAssocID="{BAE678B9-8C90-48DC-AECA-848D9E7F1495}" presName="bgRect" presStyleLbl="bgShp" presStyleIdx="0" presStyleCnt="3"/>
      <dgm:spPr/>
      <dgm:t>
        <a:bodyPr/>
        <a:lstStyle/>
        <a:p>
          <a:endParaRPr lang="en-US"/>
        </a:p>
      </dgm:t>
    </dgm:pt>
    <dgm:pt modelId="{DFB396AA-CD99-40F8-B0D8-7B8C703917E5}" type="pres">
      <dgm:prSet presAssocID="{BAE678B9-8C90-48DC-AECA-848D9E7F1495}" presName="bgRectTx" presStyleLbl="bgShp" presStyleIdx="0" presStyleCnt="3">
        <dgm:presLayoutVars>
          <dgm:bulletEnabled val="1"/>
        </dgm:presLayoutVars>
      </dgm:prSet>
      <dgm:spPr/>
      <dgm:t>
        <a:bodyPr/>
        <a:lstStyle/>
        <a:p>
          <a:endParaRPr lang="en-US"/>
        </a:p>
      </dgm:t>
    </dgm:pt>
    <dgm:pt modelId="{AF125D4D-0508-4763-88A6-A47E4E558420}" type="pres">
      <dgm:prSet presAssocID="{BAE678B9-8C90-48DC-AECA-848D9E7F1495}" presName="spComp" presStyleCnt="0"/>
      <dgm:spPr/>
    </dgm:pt>
    <dgm:pt modelId="{800850F2-2F72-469E-B997-8CBE0305CAAF}" type="pres">
      <dgm:prSet presAssocID="{BAE678B9-8C90-48DC-AECA-848D9E7F1495}" presName="vSp" presStyleCnt="0"/>
      <dgm:spPr/>
    </dgm:pt>
    <dgm:pt modelId="{B33699BB-BD78-4191-B01F-677359F95417}" type="pres">
      <dgm:prSet presAssocID="{9838F62C-B480-42F9-A0EB-69D394C08A59}" presName="rectComp" presStyleCnt="0"/>
      <dgm:spPr/>
    </dgm:pt>
    <dgm:pt modelId="{4BC98FC4-F900-4BF5-B04C-91588404314B}" type="pres">
      <dgm:prSet presAssocID="{9838F62C-B480-42F9-A0EB-69D394C08A59}" presName="bgRect" presStyleLbl="bgShp" presStyleIdx="1" presStyleCnt="3"/>
      <dgm:spPr/>
      <dgm:t>
        <a:bodyPr/>
        <a:lstStyle/>
        <a:p>
          <a:endParaRPr lang="en-US"/>
        </a:p>
      </dgm:t>
    </dgm:pt>
    <dgm:pt modelId="{A08494CD-A211-493B-8131-CC8BE34DC08C}" type="pres">
      <dgm:prSet presAssocID="{9838F62C-B480-42F9-A0EB-69D394C08A59}" presName="bgRectTx" presStyleLbl="bgShp" presStyleIdx="1" presStyleCnt="3">
        <dgm:presLayoutVars>
          <dgm:bulletEnabled val="1"/>
        </dgm:presLayoutVars>
      </dgm:prSet>
      <dgm:spPr/>
      <dgm:t>
        <a:bodyPr/>
        <a:lstStyle/>
        <a:p>
          <a:endParaRPr lang="en-US"/>
        </a:p>
      </dgm:t>
    </dgm:pt>
    <dgm:pt modelId="{C27659B4-8B09-48D3-9DE4-FE2E78148172}" type="pres">
      <dgm:prSet presAssocID="{9838F62C-B480-42F9-A0EB-69D394C08A59}" presName="spComp" presStyleCnt="0"/>
      <dgm:spPr/>
    </dgm:pt>
    <dgm:pt modelId="{000E1039-B2D2-4D14-A151-C853629E3565}" type="pres">
      <dgm:prSet presAssocID="{9838F62C-B480-42F9-A0EB-69D394C08A59}" presName="vSp" presStyleCnt="0"/>
      <dgm:spPr/>
    </dgm:pt>
    <dgm:pt modelId="{22DBDE2C-E5E3-4181-8DFD-BD0364DFA79C}" type="pres">
      <dgm:prSet presAssocID="{EF3B72E7-700D-487E-857A-32393A409C61}" presName="rectComp" presStyleCnt="0"/>
      <dgm:spPr/>
    </dgm:pt>
    <dgm:pt modelId="{4FC72F3C-D1D6-499C-BC37-BBCB85CAD63C}" type="pres">
      <dgm:prSet presAssocID="{EF3B72E7-700D-487E-857A-32393A409C61}" presName="bgRect" presStyleLbl="bgShp" presStyleIdx="2" presStyleCnt="3" custScaleY="352672"/>
      <dgm:spPr/>
      <dgm:t>
        <a:bodyPr/>
        <a:lstStyle/>
        <a:p>
          <a:endParaRPr lang="en-US"/>
        </a:p>
      </dgm:t>
    </dgm:pt>
    <dgm:pt modelId="{54487FE0-9E97-45A1-AF8C-E784DA289073}" type="pres">
      <dgm:prSet presAssocID="{EF3B72E7-700D-487E-857A-32393A409C61}" presName="bgRectTx" presStyleLbl="bgShp" presStyleIdx="2" presStyleCnt="3">
        <dgm:presLayoutVars>
          <dgm:bulletEnabled val="1"/>
        </dgm:presLayoutVars>
      </dgm:prSet>
      <dgm:spPr/>
      <dgm:t>
        <a:bodyPr/>
        <a:lstStyle/>
        <a:p>
          <a:endParaRPr lang="en-US"/>
        </a:p>
      </dgm:t>
    </dgm:pt>
  </dgm:ptLst>
  <dgm:cxnLst>
    <dgm:cxn modelId="{ABF6DD95-DA2E-4DF3-B2B3-0843ABEE0006}" type="presOf" srcId="{C54926EE-79E1-4A32-9955-015C1C4AAADA}" destId="{46D2A2DF-FC85-497C-9878-75B0C26D4318}" srcOrd="0" destOrd="0" presId="urn:microsoft.com/office/officeart/2005/8/layout/hierarchy6"/>
    <dgm:cxn modelId="{A7D9AFEB-E7A0-4872-AEB1-7B9B86D7FAC3}" srcId="{64157955-5CE3-41E2-A75A-66B7A83FD4F6}" destId="{5C80E754-34DF-4493-87BD-527988C18AD9}" srcOrd="0" destOrd="0" parTransId="{43410454-8535-4069-8AA3-9C70A6FE19CA}" sibTransId="{AE7B3524-AF2D-432F-8090-8264B2635767}"/>
    <dgm:cxn modelId="{C7FC02D2-1806-491D-A6BD-8E6506294F3D}" type="presOf" srcId="{C6818C9B-9904-4324-AC9B-B6CC8915B16D}" destId="{7D91E022-52AB-4E8E-8CAC-9F1DB5CCBB07}" srcOrd="0" destOrd="0" presId="urn:microsoft.com/office/officeart/2005/8/layout/hierarchy6"/>
    <dgm:cxn modelId="{A7036520-91D6-410D-BC5A-2B60BE029B5E}" srcId="{E274ED7A-E6AE-485F-BDD8-C2405ECC5194}" destId="{9838F62C-B480-42F9-A0EB-69D394C08A59}" srcOrd="2" destOrd="0" parTransId="{FB1A16EE-9267-4233-BD4C-AF84B2749197}" sibTransId="{ADA54473-4194-42F3-97E3-6496104989D2}"/>
    <dgm:cxn modelId="{EEC18F8A-2D90-4BCE-ACFC-DEA1BB0BD5D1}" srcId="{E274ED7A-E6AE-485F-BDD8-C2405ECC5194}" destId="{64157955-5CE3-41E2-A75A-66B7A83FD4F6}" srcOrd="0" destOrd="0" parTransId="{DAFF4173-26BF-4BCB-9B0B-F07E98BBD0AA}" sibTransId="{93B28242-3155-432E-9FE7-DFCC2EB5FB45}"/>
    <dgm:cxn modelId="{699BCF8F-B51A-4EB6-A898-42798B6D8C01}" type="presOf" srcId="{59CB1988-C36B-49F7-A8CC-B0323FDD284B}" destId="{C3C28EB7-A60A-407F-9C25-B83E33C69EBF}" srcOrd="0" destOrd="0" presId="urn:microsoft.com/office/officeart/2005/8/layout/hierarchy6"/>
    <dgm:cxn modelId="{8B586839-5189-43B6-95FC-5775E4F9098F}" type="presOf" srcId="{1D41702D-7E7C-4EF2-9EB3-08F01F1DAB18}" destId="{B7B31B6B-D909-4C52-AB7B-105D14AAAE56}" srcOrd="0" destOrd="0" presId="urn:microsoft.com/office/officeart/2005/8/layout/hierarchy6"/>
    <dgm:cxn modelId="{04EA3D6A-0336-48BB-BBD4-CC50B60354DB}" type="presOf" srcId="{9838F62C-B480-42F9-A0EB-69D394C08A59}" destId="{4BC98FC4-F900-4BF5-B04C-91588404314B}" srcOrd="0" destOrd="0" presId="urn:microsoft.com/office/officeart/2005/8/layout/hierarchy6"/>
    <dgm:cxn modelId="{5AF160A0-40A7-4697-8B3C-5B32EA7F2617}" type="presOf" srcId="{97F1DEA3-D9F1-460F-8007-90157487D539}" destId="{4A56D5B9-4334-47ED-99EB-4F9A58ECE470}" srcOrd="0" destOrd="0" presId="urn:microsoft.com/office/officeart/2005/8/layout/hierarchy6"/>
    <dgm:cxn modelId="{DB17EC31-3CDB-44A0-BE82-6887C94F55F3}" type="presOf" srcId="{737160EB-417B-426A-876B-65E406BEC856}" destId="{C4EBEE51-07C7-4E70-9103-475C9815B75E}" srcOrd="0" destOrd="0" presId="urn:microsoft.com/office/officeart/2005/8/layout/hierarchy6"/>
    <dgm:cxn modelId="{6831791D-0CF8-46DA-97B8-3A22101EA7ED}" srcId="{67E50F14-73B1-4CEA-A760-19AC6749A8E2}" destId="{1D41702D-7E7C-4EF2-9EB3-08F01F1DAB18}" srcOrd="0" destOrd="0" parTransId="{09F1D258-3AEB-45E7-9BD2-BCF0603D20CE}" sibTransId="{1BE32299-2A4E-47FB-979D-AA2493B1356E}"/>
    <dgm:cxn modelId="{0FA2C082-2171-4873-8508-043AE3DB3D99}" type="presOf" srcId="{9838F62C-B480-42F9-A0EB-69D394C08A59}" destId="{A08494CD-A211-493B-8131-CC8BE34DC08C}" srcOrd="1" destOrd="0" presId="urn:microsoft.com/office/officeart/2005/8/layout/hierarchy6"/>
    <dgm:cxn modelId="{AE9784BB-8970-4E1F-A635-F12F392129E4}" srcId="{E274ED7A-E6AE-485F-BDD8-C2405ECC5194}" destId="{BAE678B9-8C90-48DC-AECA-848D9E7F1495}" srcOrd="1" destOrd="0" parTransId="{FA49D01B-C5B4-4938-85D4-D1CFFC3D4C89}" sibTransId="{BBC07626-7E21-4771-A94F-C2C1636BFF8B}"/>
    <dgm:cxn modelId="{8242042C-3A00-42E1-A640-5C51A944B39A}" type="presOf" srcId="{ACA2C8C3-2CFC-431B-A94E-55E7FC8551A6}" destId="{892390AD-24B1-4148-90E5-CBA1172F12C1}" srcOrd="0" destOrd="0" presId="urn:microsoft.com/office/officeart/2005/8/layout/hierarchy6"/>
    <dgm:cxn modelId="{9F57763C-353F-4579-BD3B-E60D4B270317}" srcId="{1D41702D-7E7C-4EF2-9EB3-08F01F1DAB18}" destId="{29C47052-E02F-4373-91AE-64BA3C2A11E7}" srcOrd="0" destOrd="0" parTransId="{97F1DEA3-D9F1-460F-8007-90157487D539}" sibTransId="{93338909-7015-4662-9FEA-C483586D0341}"/>
    <dgm:cxn modelId="{2F9431DD-7B9B-40E3-B821-184ECD2EDFD1}" type="presOf" srcId="{17585AE4-62CB-4DAE-A305-EE51142123BA}" destId="{03DD9AAA-E473-4FF0-AF17-83701812DAC7}" srcOrd="0" destOrd="0" presId="urn:microsoft.com/office/officeart/2005/8/layout/hierarchy6"/>
    <dgm:cxn modelId="{4B83FFD3-70BD-471C-B10B-6A96CCD164CE}" type="presOf" srcId="{BAE678B9-8C90-48DC-AECA-848D9E7F1495}" destId="{DFB396AA-CD99-40F8-B0D8-7B8C703917E5}" srcOrd="1" destOrd="0" presId="urn:microsoft.com/office/officeart/2005/8/layout/hierarchy6"/>
    <dgm:cxn modelId="{0DEF0BBC-4663-4286-92EA-EC46EE0224D2}" type="presOf" srcId="{64157955-5CE3-41E2-A75A-66B7A83FD4F6}" destId="{43B8E1D8-3D51-4761-90A0-C41E8CC9786D}" srcOrd="0" destOrd="0" presId="urn:microsoft.com/office/officeart/2005/8/layout/hierarchy6"/>
    <dgm:cxn modelId="{BCF2F89B-5ECC-4253-910B-5225C273091B}" srcId="{E274ED7A-E6AE-485F-BDD8-C2405ECC5194}" destId="{EF3B72E7-700D-487E-857A-32393A409C61}" srcOrd="3" destOrd="0" parTransId="{08F4958A-4EEA-42D8-8F17-7221DFEADAEB}" sibTransId="{8EB45580-5694-4072-AC1F-72315676E077}"/>
    <dgm:cxn modelId="{94F8C498-6537-4F97-924A-2C42C93EDD32}" type="presOf" srcId="{09F1D258-3AEB-45E7-9BD2-BCF0603D20CE}" destId="{442974D2-6328-4EC7-836A-CAFF9E54B647}" srcOrd="0" destOrd="0" presId="urn:microsoft.com/office/officeart/2005/8/layout/hierarchy6"/>
    <dgm:cxn modelId="{77F947D0-D912-479C-AD22-6FBA3A7B86BC}" type="presOf" srcId="{5C80E754-34DF-4493-87BD-527988C18AD9}" destId="{02623AE0-1424-400D-BA72-A94B833C4901}" srcOrd="0" destOrd="0" presId="urn:microsoft.com/office/officeart/2005/8/layout/hierarchy6"/>
    <dgm:cxn modelId="{13992C93-DAFC-4883-8C78-0F587B3C8318}" type="presOf" srcId="{255E973D-FDEA-41AA-915D-FE127399B81B}" destId="{834CA893-803E-4F2E-8759-B07E28A86E9B}" srcOrd="0" destOrd="0" presId="urn:microsoft.com/office/officeart/2005/8/layout/hierarchy6"/>
    <dgm:cxn modelId="{77A766B5-E87C-4FA9-B1AE-F4988FE86BEB}" type="presOf" srcId="{43410454-8535-4069-8AA3-9C70A6FE19CA}" destId="{E66DE9E7-5A40-4D19-BA04-F11DC42D1F95}" srcOrd="0" destOrd="0" presId="urn:microsoft.com/office/officeart/2005/8/layout/hierarchy6"/>
    <dgm:cxn modelId="{CF93E169-4EDA-4F0A-8C0F-51A1A074BE81}" srcId="{29C47052-E02F-4373-91AE-64BA3C2A11E7}" destId="{737160EB-417B-426A-876B-65E406BEC856}" srcOrd="0" destOrd="0" parTransId="{17585AE4-62CB-4DAE-A305-EE51142123BA}" sibTransId="{1DF28370-6D46-44D2-A0B7-F426D4F562A2}"/>
    <dgm:cxn modelId="{0710BF86-57BE-42B9-89A5-8457DF74AA15}" type="presOf" srcId="{E274ED7A-E6AE-485F-BDD8-C2405ECC5194}" destId="{31D88381-6B60-4E05-91D6-56931E968C3C}" srcOrd="0" destOrd="0" presId="urn:microsoft.com/office/officeart/2005/8/layout/hierarchy6"/>
    <dgm:cxn modelId="{2E5F6729-BEDE-4EE4-A51C-372FF4111171}" srcId="{64157955-5CE3-41E2-A75A-66B7A83FD4F6}" destId="{67E50F14-73B1-4CEA-A760-19AC6749A8E2}" srcOrd="1" destOrd="0" parTransId="{C54926EE-79E1-4A32-9955-015C1C4AAADA}" sibTransId="{4F80B52B-C2F0-4107-A4B0-405A8D50C736}"/>
    <dgm:cxn modelId="{6C00528C-197A-4DCC-8A5B-67D6A394FE9D}" srcId="{5C80E754-34DF-4493-87BD-527988C18AD9}" destId="{C6818C9B-9904-4324-AC9B-B6CC8915B16D}" srcOrd="1" destOrd="0" parTransId="{59CB1988-C36B-49F7-A8CC-B0323FDD284B}" sibTransId="{71FBB6D3-4ACE-4864-9B15-6B65789D070F}"/>
    <dgm:cxn modelId="{B4501412-B477-4BA9-B6D0-C74E415C79CC}" type="presOf" srcId="{BAE678B9-8C90-48DC-AECA-848D9E7F1495}" destId="{AE468229-EE69-4EAD-8CAF-4324C31AC305}" srcOrd="0" destOrd="0" presId="urn:microsoft.com/office/officeart/2005/8/layout/hierarchy6"/>
    <dgm:cxn modelId="{A89F72C3-2F4B-4B5A-B99B-CACB02F73463}" type="presOf" srcId="{29C47052-E02F-4373-91AE-64BA3C2A11E7}" destId="{13CFC80A-53F7-4100-A721-8B0AD80ACD8C}" srcOrd="0" destOrd="0" presId="urn:microsoft.com/office/officeart/2005/8/layout/hierarchy6"/>
    <dgm:cxn modelId="{5DAEE4B1-75D3-400F-BF9F-DC0E848B67E8}" type="presOf" srcId="{EF3B72E7-700D-487E-857A-32393A409C61}" destId="{4FC72F3C-D1D6-499C-BC37-BBCB85CAD63C}" srcOrd="0" destOrd="0" presId="urn:microsoft.com/office/officeart/2005/8/layout/hierarchy6"/>
    <dgm:cxn modelId="{2256EA90-8687-446D-8F4C-087AAF031FFD}" srcId="{5C80E754-34DF-4493-87BD-527988C18AD9}" destId="{ACA2C8C3-2CFC-431B-A94E-55E7FC8551A6}" srcOrd="0" destOrd="0" parTransId="{255E973D-FDEA-41AA-915D-FE127399B81B}" sibTransId="{661E98BF-8FE2-4467-B935-2CB1E2F9278C}"/>
    <dgm:cxn modelId="{E0FDD521-E66C-499D-91A8-D6BA68F9E202}" type="presOf" srcId="{67E50F14-73B1-4CEA-A760-19AC6749A8E2}" destId="{0B21A40A-BDE2-4416-91F4-29C3898AD1EA}" srcOrd="0" destOrd="0" presId="urn:microsoft.com/office/officeart/2005/8/layout/hierarchy6"/>
    <dgm:cxn modelId="{376F9CEA-BA84-4EC1-A0FC-E57FBE4E7608}" type="presOf" srcId="{EF3B72E7-700D-487E-857A-32393A409C61}" destId="{54487FE0-9E97-45A1-AF8C-E784DA289073}" srcOrd="1" destOrd="0" presId="urn:microsoft.com/office/officeart/2005/8/layout/hierarchy6"/>
    <dgm:cxn modelId="{7AEE13A4-FD07-4D37-BB05-ECD94B00BFCA}" type="presParOf" srcId="{31D88381-6B60-4E05-91D6-56931E968C3C}" destId="{36483995-76D8-48CA-928E-08DE27AFB58D}" srcOrd="0" destOrd="0" presId="urn:microsoft.com/office/officeart/2005/8/layout/hierarchy6"/>
    <dgm:cxn modelId="{9632643E-8471-41F6-AF0F-C7ABF156C2B7}" type="presParOf" srcId="{36483995-76D8-48CA-928E-08DE27AFB58D}" destId="{231DCAB1-25BF-4548-8FAF-BDA308CBEE5F}" srcOrd="0" destOrd="0" presId="urn:microsoft.com/office/officeart/2005/8/layout/hierarchy6"/>
    <dgm:cxn modelId="{1D4A0554-4067-4D8F-BFC9-23D0771BA40E}" type="presParOf" srcId="{36483995-76D8-48CA-928E-08DE27AFB58D}" destId="{E1A92151-FC8A-4F0D-83BE-5C7703BE596C}" srcOrd="1" destOrd="0" presId="urn:microsoft.com/office/officeart/2005/8/layout/hierarchy6"/>
    <dgm:cxn modelId="{16526035-C9F9-4832-883B-24314664A2E3}" type="presParOf" srcId="{E1A92151-FC8A-4F0D-83BE-5C7703BE596C}" destId="{DBB7B9E5-8E75-4A0E-BC77-7426DAAC446F}" srcOrd="0" destOrd="0" presId="urn:microsoft.com/office/officeart/2005/8/layout/hierarchy6"/>
    <dgm:cxn modelId="{4BA6761C-1FF3-4D3E-9CC2-455C05C869F9}" type="presParOf" srcId="{DBB7B9E5-8E75-4A0E-BC77-7426DAAC446F}" destId="{43B8E1D8-3D51-4761-90A0-C41E8CC9786D}" srcOrd="0" destOrd="0" presId="urn:microsoft.com/office/officeart/2005/8/layout/hierarchy6"/>
    <dgm:cxn modelId="{FF9562AB-89C0-4384-9810-3944D36027B3}" type="presParOf" srcId="{DBB7B9E5-8E75-4A0E-BC77-7426DAAC446F}" destId="{ACDE1148-6746-4E1E-9D2F-9FC2A9D98369}" srcOrd="1" destOrd="0" presId="urn:microsoft.com/office/officeart/2005/8/layout/hierarchy6"/>
    <dgm:cxn modelId="{581412B1-0EEC-4B23-9619-1A59650AE13B}" type="presParOf" srcId="{ACDE1148-6746-4E1E-9D2F-9FC2A9D98369}" destId="{E66DE9E7-5A40-4D19-BA04-F11DC42D1F95}" srcOrd="0" destOrd="0" presId="urn:microsoft.com/office/officeart/2005/8/layout/hierarchy6"/>
    <dgm:cxn modelId="{EBE9DAC3-C41E-4226-9796-2C925C7B274A}" type="presParOf" srcId="{ACDE1148-6746-4E1E-9D2F-9FC2A9D98369}" destId="{C3BA070A-C107-4325-AD32-E31823739744}" srcOrd="1" destOrd="0" presId="urn:microsoft.com/office/officeart/2005/8/layout/hierarchy6"/>
    <dgm:cxn modelId="{87B5CB1E-9B3F-47E9-86E8-A13A207516F2}" type="presParOf" srcId="{C3BA070A-C107-4325-AD32-E31823739744}" destId="{02623AE0-1424-400D-BA72-A94B833C4901}" srcOrd="0" destOrd="0" presId="urn:microsoft.com/office/officeart/2005/8/layout/hierarchy6"/>
    <dgm:cxn modelId="{A0BB0E02-3CE8-4A3B-AD2D-F4FFF3C7309E}" type="presParOf" srcId="{C3BA070A-C107-4325-AD32-E31823739744}" destId="{09C2DA9D-606B-40AA-85FC-21A9ABA48B61}" srcOrd="1" destOrd="0" presId="urn:microsoft.com/office/officeart/2005/8/layout/hierarchy6"/>
    <dgm:cxn modelId="{FF85D86D-2ADD-4EE6-BCDA-AF5ED7B85E5A}" type="presParOf" srcId="{09C2DA9D-606B-40AA-85FC-21A9ABA48B61}" destId="{834CA893-803E-4F2E-8759-B07E28A86E9B}" srcOrd="0" destOrd="0" presId="urn:microsoft.com/office/officeart/2005/8/layout/hierarchy6"/>
    <dgm:cxn modelId="{762F58A6-73C9-4CAE-8BCE-97D0B6710189}" type="presParOf" srcId="{09C2DA9D-606B-40AA-85FC-21A9ABA48B61}" destId="{135BC7F6-2FB2-43C9-A705-127692D94BDF}" srcOrd="1" destOrd="0" presId="urn:microsoft.com/office/officeart/2005/8/layout/hierarchy6"/>
    <dgm:cxn modelId="{ADEB50EE-6E21-45CD-8B2C-02968F7D3908}" type="presParOf" srcId="{135BC7F6-2FB2-43C9-A705-127692D94BDF}" destId="{892390AD-24B1-4148-90E5-CBA1172F12C1}" srcOrd="0" destOrd="0" presId="urn:microsoft.com/office/officeart/2005/8/layout/hierarchy6"/>
    <dgm:cxn modelId="{1B6D9836-EBEA-4DF2-905C-9A36E03D6667}" type="presParOf" srcId="{135BC7F6-2FB2-43C9-A705-127692D94BDF}" destId="{1380BF47-0EE8-41EB-91BF-B40E5257DEEE}" srcOrd="1" destOrd="0" presId="urn:microsoft.com/office/officeart/2005/8/layout/hierarchy6"/>
    <dgm:cxn modelId="{76275276-5FA0-4B33-9892-3298E619ADF0}" type="presParOf" srcId="{09C2DA9D-606B-40AA-85FC-21A9ABA48B61}" destId="{C3C28EB7-A60A-407F-9C25-B83E33C69EBF}" srcOrd="2" destOrd="0" presId="urn:microsoft.com/office/officeart/2005/8/layout/hierarchy6"/>
    <dgm:cxn modelId="{7F72707C-F5C7-4899-B6FD-F9423C807CCB}" type="presParOf" srcId="{09C2DA9D-606B-40AA-85FC-21A9ABA48B61}" destId="{BF27D57C-A4B6-43F2-AF67-6850F2FD60C8}" srcOrd="3" destOrd="0" presId="urn:microsoft.com/office/officeart/2005/8/layout/hierarchy6"/>
    <dgm:cxn modelId="{0CA140F1-2B9B-48CF-9E84-BA2109E2CCB2}" type="presParOf" srcId="{BF27D57C-A4B6-43F2-AF67-6850F2FD60C8}" destId="{7D91E022-52AB-4E8E-8CAC-9F1DB5CCBB07}" srcOrd="0" destOrd="0" presId="urn:microsoft.com/office/officeart/2005/8/layout/hierarchy6"/>
    <dgm:cxn modelId="{22F27EB4-FC68-4329-BE6C-1185300B0416}" type="presParOf" srcId="{BF27D57C-A4B6-43F2-AF67-6850F2FD60C8}" destId="{98AB4D31-C83B-479B-A961-B28F0BA6D13B}" srcOrd="1" destOrd="0" presId="urn:microsoft.com/office/officeart/2005/8/layout/hierarchy6"/>
    <dgm:cxn modelId="{41133BB2-3CE4-4CB8-97AC-A6BAA216D65C}" type="presParOf" srcId="{ACDE1148-6746-4E1E-9D2F-9FC2A9D98369}" destId="{46D2A2DF-FC85-497C-9878-75B0C26D4318}" srcOrd="2" destOrd="0" presId="urn:microsoft.com/office/officeart/2005/8/layout/hierarchy6"/>
    <dgm:cxn modelId="{C4A11E9E-C76D-4621-A02D-C070BAF3F105}" type="presParOf" srcId="{ACDE1148-6746-4E1E-9D2F-9FC2A9D98369}" destId="{E8BF19EF-36E2-473A-AB6C-9BA66A78C26D}" srcOrd="3" destOrd="0" presId="urn:microsoft.com/office/officeart/2005/8/layout/hierarchy6"/>
    <dgm:cxn modelId="{62F15EEE-9417-4144-8629-54469D650455}" type="presParOf" srcId="{E8BF19EF-36E2-473A-AB6C-9BA66A78C26D}" destId="{0B21A40A-BDE2-4416-91F4-29C3898AD1EA}" srcOrd="0" destOrd="0" presId="urn:microsoft.com/office/officeart/2005/8/layout/hierarchy6"/>
    <dgm:cxn modelId="{AEF30165-02E7-4EC7-92DD-2D08CBA6AB72}" type="presParOf" srcId="{E8BF19EF-36E2-473A-AB6C-9BA66A78C26D}" destId="{A32E0E82-E04E-4EA2-8403-1729679C7673}" srcOrd="1" destOrd="0" presId="urn:microsoft.com/office/officeart/2005/8/layout/hierarchy6"/>
    <dgm:cxn modelId="{299FC72B-B4AE-4BB4-B5B3-44D92C200BDE}" type="presParOf" srcId="{A32E0E82-E04E-4EA2-8403-1729679C7673}" destId="{442974D2-6328-4EC7-836A-CAFF9E54B647}" srcOrd="0" destOrd="0" presId="urn:microsoft.com/office/officeart/2005/8/layout/hierarchy6"/>
    <dgm:cxn modelId="{C1DF6026-5E11-4F0D-BAE4-B41B926882D5}" type="presParOf" srcId="{A32E0E82-E04E-4EA2-8403-1729679C7673}" destId="{A1FA54BE-6DCA-4C77-BE01-745A1186973F}" srcOrd="1" destOrd="0" presId="urn:microsoft.com/office/officeart/2005/8/layout/hierarchy6"/>
    <dgm:cxn modelId="{065A3667-7977-4818-8265-E85CBFA9992F}" type="presParOf" srcId="{A1FA54BE-6DCA-4C77-BE01-745A1186973F}" destId="{B7B31B6B-D909-4C52-AB7B-105D14AAAE56}" srcOrd="0" destOrd="0" presId="urn:microsoft.com/office/officeart/2005/8/layout/hierarchy6"/>
    <dgm:cxn modelId="{6B394F4A-431E-40AF-B5E5-EB67AEC70F3E}" type="presParOf" srcId="{A1FA54BE-6DCA-4C77-BE01-745A1186973F}" destId="{2ECD4D9D-AF4D-4D7B-9F66-1772EEC292FF}" srcOrd="1" destOrd="0" presId="urn:microsoft.com/office/officeart/2005/8/layout/hierarchy6"/>
    <dgm:cxn modelId="{944A52E3-193F-4AAB-8B42-9BC4C89F9C20}" type="presParOf" srcId="{2ECD4D9D-AF4D-4D7B-9F66-1772EEC292FF}" destId="{4A56D5B9-4334-47ED-99EB-4F9A58ECE470}" srcOrd="0" destOrd="0" presId="urn:microsoft.com/office/officeart/2005/8/layout/hierarchy6"/>
    <dgm:cxn modelId="{BD3DEE84-98A0-4E70-9EA5-43A08C7A9741}" type="presParOf" srcId="{2ECD4D9D-AF4D-4D7B-9F66-1772EEC292FF}" destId="{07227386-5B2F-4959-AE9D-77957DA9AA47}" srcOrd="1" destOrd="0" presId="urn:microsoft.com/office/officeart/2005/8/layout/hierarchy6"/>
    <dgm:cxn modelId="{80E4252C-D0B1-452D-A125-D59BA880EA5E}" type="presParOf" srcId="{07227386-5B2F-4959-AE9D-77957DA9AA47}" destId="{13CFC80A-53F7-4100-A721-8B0AD80ACD8C}" srcOrd="0" destOrd="0" presId="urn:microsoft.com/office/officeart/2005/8/layout/hierarchy6"/>
    <dgm:cxn modelId="{AD3929AF-E37B-4841-99B1-EAC8410B3B88}" type="presParOf" srcId="{07227386-5B2F-4959-AE9D-77957DA9AA47}" destId="{0797ED78-E6AB-46BA-9A91-0DF6B492F586}" srcOrd="1" destOrd="0" presId="urn:microsoft.com/office/officeart/2005/8/layout/hierarchy6"/>
    <dgm:cxn modelId="{7925B791-92B4-4494-9BCA-205F94295838}" type="presParOf" srcId="{0797ED78-E6AB-46BA-9A91-0DF6B492F586}" destId="{03DD9AAA-E473-4FF0-AF17-83701812DAC7}" srcOrd="0" destOrd="0" presId="urn:microsoft.com/office/officeart/2005/8/layout/hierarchy6"/>
    <dgm:cxn modelId="{AF043754-4FD8-4EF6-93AC-7A60CFEB3D3D}" type="presParOf" srcId="{0797ED78-E6AB-46BA-9A91-0DF6B492F586}" destId="{4274A39B-BB0B-45FB-AA2B-CD7E646B37F3}" srcOrd="1" destOrd="0" presId="urn:microsoft.com/office/officeart/2005/8/layout/hierarchy6"/>
    <dgm:cxn modelId="{E2EA569C-0B2A-493F-997A-EA55CDA408DA}" type="presParOf" srcId="{4274A39B-BB0B-45FB-AA2B-CD7E646B37F3}" destId="{C4EBEE51-07C7-4E70-9103-475C9815B75E}" srcOrd="0" destOrd="0" presId="urn:microsoft.com/office/officeart/2005/8/layout/hierarchy6"/>
    <dgm:cxn modelId="{B85A7C49-4C6B-4E00-91A9-087B6496A672}" type="presParOf" srcId="{4274A39B-BB0B-45FB-AA2B-CD7E646B37F3}" destId="{54DDA1C5-2F69-4BD5-A7ED-E64BE6E110CF}" srcOrd="1" destOrd="0" presId="urn:microsoft.com/office/officeart/2005/8/layout/hierarchy6"/>
    <dgm:cxn modelId="{50C8D098-2E36-4706-9542-D72F594CBD2A}" type="presParOf" srcId="{31D88381-6B60-4E05-91D6-56931E968C3C}" destId="{AACEAE51-98B0-4A4C-9A83-5D08D7755003}" srcOrd="1" destOrd="0" presId="urn:microsoft.com/office/officeart/2005/8/layout/hierarchy6"/>
    <dgm:cxn modelId="{6B1D5725-5D0D-402A-9615-F4C97A57B970}" type="presParOf" srcId="{AACEAE51-98B0-4A4C-9A83-5D08D7755003}" destId="{B58F9758-D6A2-471B-97B1-E3A74CEC2DD8}" srcOrd="0" destOrd="0" presId="urn:microsoft.com/office/officeart/2005/8/layout/hierarchy6"/>
    <dgm:cxn modelId="{96F58BFF-2D9F-4F4C-950D-DB9A1395032A}" type="presParOf" srcId="{B58F9758-D6A2-471B-97B1-E3A74CEC2DD8}" destId="{AE468229-EE69-4EAD-8CAF-4324C31AC305}" srcOrd="0" destOrd="0" presId="urn:microsoft.com/office/officeart/2005/8/layout/hierarchy6"/>
    <dgm:cxn modelId="{0D62BA48-F5FD-4A65-A38F-0518DBA0B2D4}" type="presParOf" srcId="{B58F9758-D6A2-471B-97B1-E3A74CEC2DD8}" destId="{DFB396AA-CD99-40F8-B0D8-7B8C703917E5}" srcOrd="1" destOrd="0" presId="urn:microsoft.com/office/officeart/2005/8/layout/hierarchy6"/>
    <dgm:cxn modelId="{936078D6-ABAB-47DD-B940-670E83A1C6D4}" type="presParOf" srcId="{AACEAE51-98B0-4A4C-9A83-5D08D7755003}" destId="{AF125D4D-0508-4763-88A6-A47E4E558420}" srcOrd="1" destOrd="0" presId="urn:microsoft.com/office/officeart/2005/8/layout/hierarchy6"/>
    <dgm:cxn modelId="{292EA2A7-8939-4536-9962-0DB9185D5039}" type="presParOf" srcId="{AF125D4D-0508-4763-88A6-A47E4E558420}" destId="{800850F2-2F72-469E-B997-8CBE0305CAAF}" srcOrd="0" destOrd="0" presId="urn:microsoft.com/office/officeart/2005/8/layout/hierarchy6"/>
    <dgm:cxn modelId="{354C0F52-C18C-4646-8438-CB610859EBBB}" type="presParOf" srcId="{AACEAE51-98B0-4A4C-9A83-5D08D7755003}" destId="{B33699BB-BD78-4191-B01F-677359F95417}" srcOrd="2" destOrd="0" presId="urn:microsoft.com/office/officeart/2005/8/layout/hierarchy6"/>
    <dgm:cxn modelId="{CEDA61E9-AFAB-4FC7-8043-12BB869D36DB}" type="presParOf" srcId="{B33699BB-BD78-4191-B01F-677359F95417}" destId="{4BC98FC4-F900-4BF5-B04C-91588404314B}" srcOrd="0" destOrd="0" presId="urn:microsoft.com/office/officeart/2005/8/layout/hierarchy6"/>
    <dgm:cxn modelId="{DFFCC202-05C9-422E-84B8-FED6705F4D8E}" type="presParOf" srcId="{B33699BB-BD78-4191-B01F-677359F95417}" destId="{A08494CD-A211-493B-8131-CC8BE34DC08C}" srcOrd="1" destOrd="0" presId="urn:microsoft.com/office/officeart/2005/8/layout/hierarchy6"/>
    <dgm:cxn modelId="{D732FAE1-3A77-4332-9A96-405A665A5E8B}" type="presParOf" srcId="{AACEAE51-98B0-4A4C-9A83-5D08D7755003}" destId="{C27659B4-8B09-48D3-9DE4-FE2E78148172}" srcOrd="3" destOrd="0" presId="urn:microsoft.com/office/officeart/2005/8/layout/hierarchy6"/>
    <dgm:cxn modelId="{0A32FFE2-6ACC-4857-B2D4-70BE36F428C1}" type="presParOf" srcId="{C27659B4-8B09-48D3-9DE4-FE2E78148172}" destId="{000E1039-B2D2-4D14-A151-C853629E3565}" srcOrd="0" destOrd="0" presId="urn:microsoft.com/office/officeart/2005/8/layout/hierarchy6"/>
    <dgm:cxn modelId="{37751EC3-C7FB-43FA-912E-9C9A22471467}" type="presParOf" srcId="{AACEAE51-98B0-4A4C-9A83-5D08D7755003}" destId="{22DBDE2C-E5E3-4181-8DFD-BD0364DFA79C}" srcOrd="4" destOrd="0" presId="urn:microsoft.com/office/officeart/2005/8/layout/hierarchy6"/>
    <dgm:cxn modelId="{9C0E68DE-1F28-406F-BD16-B3001712E0FB}" type="presParOf" srcId="{22DBDE2C-E5E3-4181-8DFD-BD0364DFA79C}" destId="{4FC72F3C-D1D6-499C-BC37-BBCB85CAD63C}" srcOrd="0" destOrd="0" presId="urn:microsoft.com/office/officeart/2005/8/layout/hierarchy6"/>
    <dgm:cxn modelId="{84E32251-C731-4D1C-AAB2-1CB55BCBC8B0}" type="presParOf" srcId="{22DBDE2C-E5E3-4181-8DFD-BD0364DFA79C}" destId="{54487FE0-9E97-45A1-AF8C-E784DA289073}" srcOrd="1" destOrd="0" presId="urn:microsoft.com/office/officeart/2005/8/layout/hierarchy6"/>
  </dgm:cxnLst>
  <dgm:bg>
    <a:noFill/>
  </dgm:bg>
  <dgm:whole>
    <a:ln cap="flat">
      <a:miter lim="800000"/>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72F3C-D1D6-499C-BC37-BBCB85CAD63C}">
      <dsp:nvSpPr>
        <dsp:cNvPr id="0" name=""/>
        <dsp:cNvSpPr/>
      </dsp:nvSpPr>
      <dsp:spPr>
        <a:xfrm>
          <a:off x="0" y="3794472"/>
          <a:ext cx="11830875" cy="5722877"/>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dsp:spPr>
      <dsp:style>
        <a:lnRef idx="0">
          <a:scrgbClr r="0" g="0" b="0"/>
        </a:lnRef>
        <a:fillRef idx="3">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mj-lt"/>
            </a:rPr>
            <a:t>Vascular effects</a:t>
          </a:r>
          <a:endParaRPr lang="en-US" sz="3000" kern="1200" dirty="0">
            <a:latin typeface="+mj-lt"/>
          </a:endParaRPr>
        </a:p>
      </dsp:txBody>
      <dsp:txXfrm>
        <a:off x="0" y="3794472"/>
        <a:ext cx="3549262" cy="5722877"/>
      </dsp:txXfrm>
    </dsp:sp>
    <dsp:sp modelId="{4BC98FC4-F900-4BF5-B04C-91588404314B}">
      <dsp:nvSpPr>
        <dsp:cNvPr id="0" name=""/>
        <dsp:cNvSpPr/>
      </dsp:nvSpPr>
      <dsp:spPr>
        <a:xfrm>
          <a:off x="0" y="1893696"/>
          <a:ext cx="11830875" cy="1622719"/>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dsp:spPr>
      <dsp:style>
        <a:lnRef idx="0">
          <a:scrgbClr r="0" g="0" b="0"/>
        </a:lnRef>
        <a:fillRef idx="3">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mj-lt"/>
            </a:rPr>
            <a:t>Sympathetic/ Vagal components</a:t>
          </a:r>
          <a:endParaRPr lang="en-US" sz="3000" kern="1200" dirty="0">
            <a:latin typeface="+mj-lt"/>
          </a:endParaRPr>
        </a:p>
      </dsp:txBody>
      <dsp:txXfrm>
        <a:off x="0" y="1893696"/>
        <a:ext cx="3549262" cy="1622719"/>
      </dsp:txXfrm>
    </dsp:sp>
    <dsp:sp modelId="{AE468229-EE69-4EAD-8CAF-4324C31AC305}">
      <dsp:nvSpPr>
        <dsp:cNvPr id="0" name=""/>
        <dsp:cNvSpPr/>
      </dsp:nvSpPr>
      <dsp:spPr>
        <a:xfrm>
          <a:off x="0" y="-7079"/>
          <a:ext cx="11830875" cy="1622719"/>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dsp:spPr>
      <dsp:style>
        <a:lnRef idx="0">
          <a:scrgbClr r="0" g="0" b="0"/>
        </a:lnRef>
        <a:fillRef idx="3">
          <a:scrgbClr r="0" g="0" b="0"/>
        </a:fillRef>
        <a:effectRef idx="0">
          <a:scrgbClr r="0" g="0" b="0"/>
        </a:effectRef>
        <a:fontRef idx="minor"/>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kern="1200" dirty="0" smtClean="0">
              <a:latin typeface="+mj-lt"/>
            </a:rPr>
            <a:t>Carotid sinus receptors</a:t>
          </a:r>
          <a:endParaRPr lang="en-US" sz="3000" kern="1200" dirty="0">
            <a:latin typeface="+mj-lt"/>
          </a:endParaRPr>
        </a:p>
      </dsp:txBody>
      <dsp:txXfrm>
        <a:off x="0" y="-7079"/>
        <a:ext cx="3549262" cy="1622719"/>
      </dsp:txXfrm>
    </dsp:sp>
    <dsp:sp modelId="{43B8E1D8-3D51-4761-90A0-C41E8CC9786D}">
      <dsp:nvSpPr>
        <dsp:cNvPr id="0" name=""/>
        <dsp:cNvSpPr/>
      </dsp:nvSpPr>
      <dsp:spPr>
        <a:xfrm>
          <a:off x="7206811" y="131948"/>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latin typeface="+mj-lt"/>
            </a:rPr>
            <a:t>F</a:t>
          </a:r>
          <a:r>
            <a:rPr lang="en-US" sz="3200" kern="1200" baseline="-25000" dirty="0" smtClean="0">
              <a:latin typeface="+mj-lt"/>
            </a:rPr>
            <a:t>c</a:t>
          </a:r>
          <a:r>
            <a:rPr lang="en-US" sz="2400" kern="1200" baseline="-25000" dirty="0" smtClean="0"/>
            <a:t>s</a:t>
          </a:r>
          <a:endParaRPr lang="en-US" sz="2400" kern="1200" baseline="-25000" dirty="0"/>
        </a:p>
      </dsp:txBody>
      <dsp:txXfrm>
        <a:off x="7247531" y="172668"/>
        <a:ext cx="2003982" cy="1308841"/>
      </dsp:txXfrm>
    </dsp:sp>
    <dsp:sp modelId="{E66DE9E7-5A40-4D19-BA04-F11DC42D1F95}">
      <dsp:nvSpPr>
        <dsp:cNvPr id="0" name=""/>
        <dsp:cNvSpPr/>
      </dsp:nvSpPr>
      <dsp:spPr>
        <a:xfrm>
          <a:off x="6216235" y="1522230"/>
          <a:ext cx="2033287" cy="556112"/>
        </a:xfrm>
        <a:custGeom>
          <a:avLst/>
          <a:gdLst/>
          <a:ahLst/>
          <a:cxnLst/>
          <a:rect l="0" t="0" r="0" b="0"/>
          <a:pathLst>
            <a:path>
              <a:moveTo>
                <a:pt x="2033287" y="0"/>
              </a:moveTo>
              <a:lnTo>
                <a:pt x="2033287" y="278056"/>
              </a:lnTo>
              <a:lnTo>
                <a:pt x="0" y="278056"/>
              </a:lnTo>
              <a:lnTo>
                <a:pt x="0" y="55611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2623AE0-1424-400D-BA72-A94B833C4901}">
      <dsp:nvSpPr>
        <dsp:cNvPr id="0" name=""/>
        <dsp:cNvSpPr/>
      </dsp:nvSpPr>
      <dsp:spPr>
        <a:xfrm>
          <a:off x="5173523" y="2078342"/>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latin typeface="+mj-lt"/>
            </a:rPr>
            <a:t>F</a:t>
          </a:r>
          <a:r>
            <a:rPr lang="en-US" sz="3200" kern="1200" baseline="-25000" dirty="0" smtClean="0">
              <a:latin typeface="+mj-lt"/>
            </a:rPr>
            <a:t>es</a:t>
          </a:r>
          <a:endParaRPr lang="en-US" sz="3200" kern="1200" baseline="-25000" dirty="0">
            <a:latin typeface="+mj-lt"/>
          </a:endParaRPr>
        </a:p>
      </dsp:txBody>
      <dsp:txXfrm>
        <a:off x="5214243" y="2119062"/>
        <a:ext cx="2003982" cy="1308841"/>
      </dsp:txXfrm>
    </dsp:sp>
    <dsp:sp modelId="{834CA893-803E-4F2E-8759-B07E28A86E9B}">
      <dsp:nvSpPr>
        <dsp:cNvPr id="0" name=""/>
        <dsp:cNvSpPr/>
      </dsp:nvSpPr>
      <dsp:spPr>
        <a:xfrm>
          <a:off x="4860710" y="3468624"/>
          <a:ext cx="1355524" cy="556112"/>
        </a:xfrm>
        <a:custGeom>
          <a:avLst/>
          <a:gdLst/>
          <a:ahLst/>
          <a:cxnLst/>
          <a:rect l="0" t="0" r="0" b="0"/>
          <a:pathLst>
            <a:path>
              <a:moveTo>
                <a:pt x="1355524" y="0"/>
              </a:moveTo>
              <a:lnTo>
                <a:pt x="1355524" y="278056"/>
              </a:lnTo>
              <a:lnTo>
                <a:pt x="0" y="278056"/>
              </a:lnTo>
              <a:lnTo>
                <a:pt x="0" y="5561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92390AD-24B1-4148-90E5-CBA1172F12C1}">
      <dsp:nvSpPr>
        <dsp:cNvPr id="0" name=""/>
        <dsp:cNvSpPr/>
      </dsp:nvSpPr>
      <dsp:spPr>
        <a:xfrm>
          <a:off x="3817998" y="4024737"/>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mj-lt"/>
            </a:rPr>
            <a:t>Elastance</a:t>
          </a:r>
          <a:endParaRPr lang="en-US" sz="2500" kern="1200" dirty="0">
            <a:latin typeface="+mj-lt"/>
          </a:endParaRPr>
        </a:p>
      </dsp:txBody>
      <dsp:txXfrm>
        <a:off x="3858718" y="4065457"/>
        <a:ext cx="2003982" cy="1308841"/>
      </dsp:txXfrm>
    </dsp:sp>
    <dsp:sp modelId="{C3C28EB7-A60A-407F-9C25-B83E33C69EBF}">
      <dsp:nvSpPr>
        <dsp:cNvPr id="0" name=""/>
        <dsp:cNvSpPr/>
      </dsp:nvSpPr>
      <dsp:spPr>
        <a:xfrm>
          <a:off x="6216235" y="3468624"/>
          <a:ext cx="1355524" cy="556112"/>
        </a:xfrm>
        <a:custGeom>
          <a:avLst/>
          <a:gdLst/>
          <a:ahLst/>
          <a:cxnLst/>
          <a:rect l="0" t="0" r="0" b="0"/>
          <a:pathLst>
            <a:path>
              <a:moveTo>
                <a:pt x="0" y="0"/>
              </a:moveTo>
              <a:lnTo>
                <a:pt x="0" y="278056"/>
              </a:lnTo>
              <a:lnTo>
                <a:pt x="1355524" y="278056"/>
              </a:lnTo>
              <a:lnTo>
                <a:pt x="1355524" y="5561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D91E022-52AB-4E8E-8CAC-9F1DB5CCBB07}">
      <dsp:nvSpPr>
        <dsp:cNvPr id="0" name=""/>
        <dsp:cNvSpPr/>
      </dsp:nvSpPr>
      <dsp:spPr>
        <a:xfrm>
          <a:off x="6529048" y="4024737"/>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mj-lt"/>
            </a:rPr>
            <a:t>Resistance</a:t>
          </a:r>
          <a:endParaRPr lang="en-US" sz="2500" kern="1200" dirty="0">
            <a:latin typeface="+mj-lt"/>
          </a:endParaRPr>
        </a:p>
      </dsp:txBody>
      <dsp:txXfrm>
        <a:off x="6569768" y="4065457"/>
        <a:ext cx="2003982" cy="1308841"/>
      </dsp:txXfrm>
    </dsp:sp>
    <dsp:sp modelId="{46D2A2DF-FC85-497C-9878-75B0C26D4318}">
      <dsp:nvSpPr>
        <dsp:cNvPr id="0" name=""/>
        <dsp:cNvSpPr/>
      </dsp:nvSpPr>
      <dsp:spPr>
        <a:xfrm>
          <a:off x="8249522" y="1522230"/>
          <a:ext cx="2033287" cy="556112"/>
        </a:xfrm>
        <a:custGeom>
          <a:avLst/>
          <a:gdLst/>
          <a:ahLst/>
          <a:cxnLst/>
          <a:rect l="0" t="0" r="0" b="0"/>
          <a:pathLst>
            <a:path>
              <a:moveTo>
                <a:pt x="0" y="0"/>
              </a:moveTo>
              <a:lnTo>
                <a:pt x="0" y="278056"/>
              </a:lnTo>
              <a:lnTo>
                <a:pt x="2033287" y="278056"/>
              </a:lnTo>
              <a:lnTo>
                <a:pt x="2033287" y="55611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B21A40A-BDE2-4416-91F4-29C3898AD1EA}">
      <dsp:nvSpPr>
        <dsp:cNvPr id="0" name=""/>
        <dsp:cNvSpPr/>
      </dsp:nvSpPr>
      <dsp:spPr>
        <a:xfrm>
          <a:off x="9240098" y="2078342"/>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latin typeface="+mj-lt"/>
            </a:rPr>
            <a:t>F</a:t>
          </a:r>
          <a:r>
            <a:rPr lang="en-US" sz="3200" kern="1200" baseline="-25000" dirty="0" err="1" smtClean="0">
              <a:latin typeface="+mj-lt"/>
            </a:rPr>
            <a:t>ev</a:t>
          </a:r>
          <a:endParaRPr lang="en-US" sz="3200" kern="1200" baseline="-25000" dirty="0">
            <a:latin typeface="+mj-lt"/>
          </a:endParaRPr>
        </a:p>
      </dsp:txBody>
      <dsp:txXfrm>
        <a:off x="9280818" y="2119062"/>
        <a:ext cx="2003982" cy="1308841"/>
      </dsp:txXfrm>
    </dsp:sp>
    <dsp:sp modelId="{442974D2-6328-4EC7-836A-CAFF9E54B647}">
      <dsp:nvSpPr>
        <dsp:cNvPr id="0" name=""/>
        <dsp:cNvSpPr/>
      </dsp:nvSpPr>
      <dsp:spPr>
        <a:xfrm>
          <a:off x="10237089" y="3468624"/>
          <a:ext cx="91440" cy="556112"/>
        </a:xfrm>
        <a:custGeom>
          <a:avLst/>
          <a:gdLst/>
          <a:ahLst/>
          <a:cxnLst/>
          <a:rect l="0" t="0" r="0" b="0"/>
          <a:pathLst>
            <a:path>
              <a:moveTo>
                <a:pt x="45720" y="0"/>
              </a:moveTo>
              <a:lnTo>
                <a:pt x="45720" y="5561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7B31B6B-D909-4C52-AB7B-105D14AAAE56}">
      <dsp:nvSpPr>
        <dsp:cNvPr id="0" name=""/>
        <dsp:cNvSpPr/>
      </dsp:nvSpPr>
      <dsp:spPr>
        <a:xfrm>
          <a:off x="9240098" y="4024737"/>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mj-lt"/>
            </a:rPr>
            <a:t>Heart period T (=1/HR</a:t>
          </a:r>
          <a:r>
            <a:rPr lang="en-US" sz="2500" kern="1200" dirty="0" smtClean="0"/>
            <a:t>)</a:t>
          </a:r>
        </a:p>
        <a:p>
          <a:pPr lvl="0" algn="ctr" defTabSz="1111250">
            <a:lnSpc>
              <a:spcPct val="90000"/>
            </a:lnSpc>
            <a:spcBef>
              <a:spcPct val="0"/>
            </a:spcBef>
            <a:spcAft>
              <a:spcPct val="35000"/>
            </a:spcAft>
          </a:pPr>
          <a:endParaRPr lang="en-US" sz="2500" kern="1200" dirty="0"/>
        </a:p>
      </dsp:txBody>
      <dsp:txXfrm>
        <a:off x="9280818" y="4065457"/>
        <a:ext cx="2003982" cy="1308841"/>
      </dsp:txXfrm>
    </dsp:sp>
    <dsp:sp modelId="{4A56D5B9-4334-47ED-99EB-4F9A58ECE470}">
      <dsp:nvSpPr>
        <dsp:cNvPr id="0" name=""/>
        <dsp:cNvSpPr/>
      </dsp:nvSpPr>
      <dsp:spPr>
        <a:xfrm>
          <a:off x="10237089" y="5415019"/>
          <a:ext cx="91440" cy="556112"/>
        </a:xfrm>
        <a:custGeom>
          <a:avLst/>
          <a:gdLst/>
          <a:ahLst/>
          <a:cxnLst/>
          <a:rect l="0" t="0" r="0" b="0"/>
          <a:pathLst>
            <a:path>
              <a:moveTo>
                <a:pt x="45720" y="0"/>
              </a:moveTo>
              <a:lnTo>
                <a:pt x="45720" y="5561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3CFC80A-53F7-4100-A721-8B0AD80ACD8C}">
      <dsp:nvSpPr>
        <dsp:cNvPr id="0" name=""/>
        <dsp:cNvSpPr/>
      </dsp:nvSpPr>
      <dsp:spPr>
        <a:xfrm>
          <a:off x="9240098" y="5971132"/>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mj-lt"/>
            </a:rPr>
            <a:t>Cardiac output CO</a:t>
          </a:r>
          <a:endParaRPr lang="en-US" sz="2500" kern="1200" dirty="0">
            <a:latin typeface="+mj-lt"/>
          </a:endParaRPr>
        </a:p>
      </dsp:txBody>
      <dsp:txXfrm>
        <a:off x="9280818" y="6011852"/>
        <a:ext cx="2003982" cy="1308841"/>
      </dsp:txXfrm>
    </dsp:sp>
    <dsp:sp modelId="{03DD9AAA-E473-4FF0-AF17-83701812DAC7}">
      <dsp:nvSpPr>
        <dsp:cNvPr id="0" name=""/>
        <dsp:cNvSpPr/>
      </dsp:nvSpPr>
      <dsp:spPr>
        <a:xfrm>
          <a:off x="10237089" y="7361414"/>
          <a:ext cx="91440" cy="556112"/>
        </a:xfrm>
        <a:custGeom>
          <a:avLst/>
          <a:gdLst/>
          <a:ahLst/>
          <a:cxnLst/>
          <a:rect l="0" t="0" r="0" b="0"/>
          <a:pathLst>
            <a:path>
              <a:moveTo>
                <a:pt x="45720" y="0"/>
              </a:moveTo>
              <a:lnTo>
                <a:pt x="45720" y="556112"/>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4EBEE51-07C7-4E70-9103-475C9815B75E}">
      <dsp:nvSpPr>
        <dsp:cNvPr id="0" name=""/>
        <dsp:cNvSpPr/>
      </dsp:nvSpPr>
      <dsp:spPr>
        <a:xfrm>
          <a:off x="9240098" y="7917526"/>
          <a:ext cx="2085422" cy="1390281"/>
        </a:xfrm>
        <a:prstGeom prst="roundRect">
          <a:avLst>
            <a:gd name="adj" fmla="val 10000"/>
          </a:avLst>
        </a:prstGeom>
        <a:solidFill>
          <a:schemeClr val="accent2"/>
        </a:solidFill>
        <a:ln w="25400" cap="flat" cmpd="sng" algn="ctr">
          <a:solidFill>
            <a:schemeClr val="accent2">
              <a:shade val="50000"/>
            </a:schemeClr>
          </a:solidFill>
          <a:prstDash val="solid"/>
        </a:ln>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mj-lt"/>
            </a:rPr>
            <a:t>Blood Pressure (BP)</a:t>
          </a:r>
          <a:endParaRPr lang="en-US" sz="2500" kern="1200" dirty="0">
            <a:latin typeface="+mj-lt"/>
          </a:endParaRPr>
        </a:p>
      </dsp:txBody>
      <dsp:txXfrm>
        <a:off x="9280818" y="7958246"/>
        <a:ext cx="2003982" cy="13088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8892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t" anchorCtr="0" compatLnSpc="1">
            <a:prstTxWarp prst="textNoShape">
              <a:avLst/>
            </a:prstTxWarp>
          </a:bodyPr>
          <a:lstStyle>
            <a:lvl1pPr defTabSz="220663">
              <a:defRPr sz="300"/>
            </a:lvl1pPr>
          </a:lstStyle>
          <a:p>
            <a:pPr>
              <a:defRPr/>
            </a:pPr>
            <a:endParaRPr lang="en-GB"/>
          </a:p>
        </p:txBody>
      </p:sp>
      <p:sp>
        <p:nvSpPr>
          <p:cNvPr id="8195" name="Rectangle 3"/>
          <p:cNvSpPr>
            <a:spLocks noGrp="1" noChangeArrowheads="1"/>
          </p:cNvSpPr>
          <p:nvPr>
            <p:ph type="dt" sz="quarter" idx="1"/>
          </p:nvPr>
        </p:nvSpPr>
        <p:spPr bwMode="auto">
          <a:xfrm>
            <a:off x="3779838" y="0"/>
            <a:ext cx="288766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t" anchorCtr="0" compatLnSpc="1">
            <a:prstTxWarp prst="textNoShape">
              <a:avLst/>
            </a:prstTxWarp>
          </a:bodyPr>
          <a:lstStyle>
            <a:lvl1pPr algn="r" defTabSz="220663">
              <a:defRPr sz="300"/>
            </a:lvl1pPr>
          </a:lstStyle>
          <a:p>
            <a:pPr>
              <a:defRPr/>
            </a:pPr>
            <a:endParaRPr lang="en-GB"/>
          </a:p>
        </p:txBody>
      </p:sp>
      <p:sp>
        <p:nvSpPr>
          <p:cNvPr id="8196"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b" anchorCtr="0" compatLnSpc="1">
            <a:prstTxWarp prst="textNoShape">
              <a:avLst/>
            </a:prstTxWarp>
          </a:bodyPr>
          <a:lstStyle>
            <a:lvl1pPr defTabSz="220663">
              <a:defRPr sz="300"/>
            </a:lvl1pPr>
          </a:lstStyle>
          <a:p>
            <a:pPr>
              <a:defRPr/>
            </a:pPr>
            <a:endParaRPr lang="en-GB"/>
          </a:p>
        </p:txBody>
      </p:sp>
      <p:sp>
        <p:nvSpPr>
          <p:cNvPr id="8197" name="Rectangle 5"/>
          <p:cNvSpPr>
            <a:spLocks noGrp="1" noChangeArrowheads="1"/>
          </p:cNvSpPr>
          <p:nvPr>
            <p:ph type="sldNum" sz="quarter" idx="3"/>
          </p:nvPr>
        </p:nvSpPr>
        <p:spPr bwMode="auto">
          <a:xfrm>
            <a:off x="3779838" y="9429750"/>
            <a:ext cx="2887662"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b" anchorCtr="0" compatLnSpc="1">
            <a:prstTxWarp prst="textNoShape">
              <a:avLst/>
            </a:prstTxWarp>
          </a:bodyPr>
          <a:lstStyle>
            <a:lvl1pPr algn="r" defTabSz="220663">
              <a:defRPr sz="300"/>
            </a:lvl1pPr>
          </a:lstStyle>
          <a:p>
            <a:pPr>
              <a:defRPr/>
            </a:pPr>
            <a:fld id="{98F0A3AB-6511-4C6E-BE69-2CC4783BFF08}" type="slidenum">
              <a:rPr lang="en-GB"/>
              <a:pPr>
                <a:defRPr/>
              </a:pPr>
              <a:t>‹Nr.›</a:t>
            </a:fld>
            <a:endParaRPr lang="en-GB" dirty="0"/>
          </a:p>
        </p:txBody>
      </p:sp>
    </p:spTree>
    <p:extLst>
      <p:ext uri="{BB962C8B-B14F-4D97-AF65-F5344CB8AC3E}">
        <p14:creationId xmlns:p14="http://schemas.microsoft.com/office/powerpoint/2010/main" val="87245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t" anchorCtr="0" compatLnSpc="1">
            <a:prstTxWarp prst="textNoShape">
              <a:avLst/>
            </a:prstTxWarp>
          </a:bodyPr>
          <a:lstStyle>
            <a:lvl1pPr defTabSz="220663">
              <a:defRPr sz="300"/>
            </a:lvl1pPr>
          </a:lstStyle>
          <a:p>
            <a:pPr>
              <a:defRPr/>
            </a:pPr>
            <a:endParaRPr lang="de-DE"/>
          </a:p>
        </p:txBody>
      </p:sp>
      <p:sp>
        <p:nvSpPr>
          <p:cNvPr id="4099" name="Rectangle 3"/>
          <p:cNvSpPr>
            <a:spLocks noGrp="1" noChangeArrowheads="1"/>
          </p:cNvSpPr>
          <p:nvPr>
            <p:ph type="dt" idx="1"/>
          </p:nvPr>
        </p:nvSpPr>
        <p:spPr bwMode="auto">
          <a:xfrm>
            <a:off x="3776663" y="0"/>
            <a:ext cx="28860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t" anchorCtr="0" compatLnSpc="1">
            <a:prstTxWarp prst="textNoShape">
              <a:avLst/>
            </a:prstTxWarp>
          </a:bodyPr>
          <a:lstStyle>
            <a:lvl1pPr algn="r" defTabSz="220663">
              <a:defRPr sz="300"/>
            </a:lvl1pPr>
          </a:lstStyle>
          <a:p>
            <a:pPr>
              <a:defRPr/>
            </a:pPr>
            <a:endParaRPr lang="de-DE"/>
          </a:p>
        </p:txBody>
      </p:sp>
      <p:sp>
        <p:nvSpPr>
          <p:cNvPr id="3076" name="Rectangle 4"/>
          <p:cNvSpPr>
            <a:spLocks noGrp="1" noRot="1" noChangeAspect="1" noChangeArrowheads="1" noTextEdit="1"/>
          </p:cNvSpPr>
          <p:nvPr>
            <p:ph type="sldImg" idx="2"/>
          </p:nvPr>
        </p:nvSpPr>
        <p:spPr bwMode="auto">
          <a:xfrm>
            <a:off x="2016125" y="738188"/>
            <a:ext cx="2638425" cy="37322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890588" y="4719638"/>
            <a:ext cx="4884737"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t" anchorCtr="0" compatLnSpc="1">
            <a:prstTxWarp prst="textNoShape">
              <a:avLst/>
            </a:prstTxWarp>
          </a:bodyPr>
          <a:lstStyle/>
          <a:p>
            <a:pPr lvl="0"/>
            <a:r>
              <a:rPr lang="de-DE" noProof="0" smtClean="0"/>
              <a:t>Mastertextformat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4102" name="Rectangle 6"/>
          <p:cNvSpPr>
            <a:spLocks noGrp="1" noChangeArrowheads="1"/>
          </p:cNvSpPr>
          <p:nvPr>
            <p:ph type="ftr" sz="quarter" idx="4"/>
          </p:nvPr>
        </p:nvSpPr>
        <p:spPr bwMode="auto">
          <a:xfrm>
            <a:off x="0" y="9442450"/>
            <a:ext cx="2886075"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b" anchorCtr="0" compatLnSpc="1">
            <a:prstTxWarp prst="textNoShape">
              <a:avLst/>
            </a:prstTxWarp>
          </a:bodyPr>
          <a:lstStyle>
            <a:lvl1pPr defTabSz="220663">
              <a:defRPr sz="300"/>
            </a:lvl1pPr>
          </a:lstStyle>
          <a:p>
            <a:pPr>
              <a:defRPr/>
            </a:pPr>
            <a:endParaRPr lang="de-DE"/>
          </a:p>
        </p:txBody>
      </p:sp>
      <p:sp>
        <p:nvSpPr>
          <p:cNvPr id="4103" name="Rectangle 7"/>
          <p:cNvSpPr>
            <a:spLocks noGrp="1" noChangeArrowheads="1"/>
          </p:cNvSpPr>
          <p:nvPr>
            <p:ph type="sldNum" sz="quarter" idx="5"/>
          </p:nvPr>
        </p:nvSpPr>
        <p:spPr bwMode="auto">
          <a:xfrm>
            <a:off x="3776663" y="9442450"/>
            <a:ext cx="2886075"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958" tIns="10981" rIns="21958" bIns="10981" numCol="1" anchor="b" anchorCtr="0" compatLnSpc="1">
            <a:prstTxWarp prst="textNoShape">
              <a:avLst/>
            </a:prstTxWarp>
          </a:bodyPr>
          <a:lstStyle>
            <a:lvl1pPr algn="r" defTabSz="220663">
              <a:defRPr sz="300"/>
            </a:lvl1pPr>
          </a:lstStyle>
          <a:p>
            <a:pPr>
              <a:defRPr/>
            </a:pPr>
            <a:fld id="{3858C561-923A-4D79-91B0-7F9578AA5B30}" type="slidenum">
              <a:rPr lang="de-DE"/>
              <a:pPr>
                <a:defRPr/>
              </a:pPr>
              <a:t>‹Nr.›</a:t>
            </a:fld>
            <a:endParaRPr lang="de-DE" dirty="0"/>
          </a:p>
        </p:txBody>
      </p:sp>
    </p:spTree>
    <p:extLst>
      <p:ext uri="{BB962C8B-B14F-4D97-AF65-F5344CB8AC3E}">
        <p14:creationId xmlns:p14="http://schemas.microsoft.com/office/powerpoint/2010/main" val="11597802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defTabSz="220663">
              <a:defRPr sz="2400">
                <a:solidFill>
                  <a:schemeClr val="tx1"/>
                </a:solidFill>
                <a:latin typeface="Times"/>
              </a:defRPr>
            </a:lvl1pPr>
            <a:lvl2pPr marL="742950" indent="-285750" defTabSz="220663">
              <a:defRPr sz="2400">
                <a:solidFill>
                  <a:schemeClr val="tx1"/>
                </a:solidFill>
                <a:latin typeface="Times"/>
              </a:defRPr>
            </a:lvl2pPr>
            <a:lvl3pPr marL="1143000" indent="-228600" defTabSz="220663">
              <a:defRPr sz="2400">
                <a:solidFill>
                  <a:schemeClr val="tx1"/>
                </a:solidFill>
                <a:latin typeface="Times"/>
              </a:defRPr>
            </a:lvl3pPr>
            <a:lvl4pPr marL="1600200" indent="-228600" defTabSz="220663">
              <a:defRPr sz="2400">
                <a:solidFill>
                  <a:schemeClr val="tx1"/>
                </a:solidFill>
                <a:latin typeface="Times"/>
              </a:defRPr>
            </a:lvl4pPr>
            <a:lvl5pPr marL="2057400" indent="-228600" defTabSz="220663">
              <a:defRPr sz="2400">
                <a:solidFill>
                  <a:schemeClr val="tx1"/>
                </a:solidFill>
                <a:latin typeface="Times"/>
              </a:defRPr>
            </a:lvl5pPr>
            <a:lvl6pPr marL="2514600" indent="-228600" defTabSz="220663" eaLnBrk="0" fontAlgn="base" hangingPunct="0">
              <a:spcBef>
                <a:spcPct val="0"/>
              </a:spcBef>
              <a:spcAft>
                <a:spcPct val="0"/>
              </a:spcAft>
              <a:defRPr sz="2400">
                <a:solidFill>
                  <a:schemeClr val="tx1"/>
                </a:solidFill>
                <a:latin typeface="Times"/>
              </a:defRPr>
            </a:lvl6pPr>
            <a:lvl7pPr marL="2971800" indent="-228600" defTabSz="220663" eaLnBrk="0" fontAlgn="base" hangingPunct="0">
              <a:spcBef>
                <a:spcPct val="0"/>
              </a:spcBef>
              <a:spcAft>
                <a:spcPct val="0"/>
              </a:spcAft>
              <a:defRPr sz="2400">
                <a:solidFill>
                  <a:schemeClr val="tx1"/>
                </a:solidFill>
                <a:latin typeface="Times"/>
              </a:defRPr>
            </a:lvl7pPr>
            <a:lvl8pPr marL="3429000" indent="-228600" defTabSz="220663" eaLnBrk="0" fontAlgn="base" hangingPunct="0">
              <a:spcBef>
                <a:spcPct val="0"/>
              </a:spcBef>
              <a:spcAft>
                <a:spcPct val="0"/>
              </a:spcAft>
              <a:defRPr sz="2400">
                <a:solidFill>
                  <a:schemeClr val="tx1"/>
                </a:solidFill>
                <a:latin typeface="Times"/>
              </a:defRPr>
            </a:lvl8pPr>
            <a:lvl9pPr marL="3886200" indent="-228600" defTabSz="220663" eaLnBrk="0" fontAlgn="base" hangingPunct="0">
              <a:spcBef>
                <a:spcPct val="0"/>
              </a:spcBef>
              <a:spcAft>
                <a:spcPct val="0"/>
              </a:spcAft>
              <a:defRPr sz="2400">
                <a:solidFill>
                  <a:schemeClr val="tx1"/>
                </a:solidFill>
                <a:latin typeface="Times"/>
              </a:defRPr>
            </a:lvl9pPr>
          </a:lstStyle>
          <a:p>
            <a:fld id="{A2113EC6-D0EA-46A2-A339-993CA12CFDAF}" type="slidenum">
              <a:rPr lang="de-DE" sz="300" smtClean="0"/>
              <a:pPr/>
              <a:t>1</a:t>
            </a:fld>
            <a:endParaRPr lang="de-DE" sz="300" smtClean="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271713" y="13298488"/>
            <a:ext cx="25736550" cy="9175750"/>
          </a:xfrm>
          <a:prstGeom prst="rect">
            <a:avLst/>
          </a:prstGeo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4541838" y="24258588"/>
            <a:ext cx="21196300" cy="10939462"/>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en-US"/>
          </a:p>
        </p:txBody>
      </p:sp>
    </p:spTree>
    <p:extLst>
      <p:ext uri="{BB962C8B-B14F-4D97-AF65-F5344CB8AC3E}">
        <p14:creationId xmlns:p14="http://schemas.microsoft.com/office/powerpoint/2010/main" val="7775932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514475" y="1714500"/>
            <a:ext cx="27251025" cy="7134225"/>
          </a:xfrm>
          <a:prstGeom prst="rect">
            <a:avLst/>
          </a:prstGeom>
        </p:spPr>
        <p:txBody>
          <a:bodyPr/>
          <a:lstStyle/>
          <a:p>
            <a:r>
              <a:rPr lang="de-DE" smtClean="0"/>
              <a:t>Titelmasterformat durch Klicken bearbeiten</a:t>
            </a:r>
            <a:endParaRPr lang="en-US"/>
          </a:p>
        </p:txBody>
      </p:sp>
      <p:sp>
        <p:nvSpPr>
          <p:cNvPr id="3" name="Inhaltsplatzhalter 2"/>
          <p:cNvSpPr>
            <a:spLocks noGrp="1"/>
          </p:cNvSpPr>
          <p:nvPr>
            <p:ph idx="1"/>
          </p:nvPr>
        </p:nvSpPr>
        <p:spPr>
          <a:xfrm>
            <a:off x="1514475" y="9988550"/>
            <a:ext cx="27251025" cy="2825115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4179885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92363" y="27508200"/>
            <a:ext cx="25738137" cy="8502650"/>
          </a:xfrm>
          <a:prstGeom prst="rect">
            <a:avLst/>
          </a:prstGeo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2392363" y="18143538"/>
            <a:ext cx="25738137" cy="9364662"/>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167973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514475" y="1714500"/>
            <a:ext cx="27251025" cy="7134225"/>
          </a:xfrm>
          <a:prstGeom prst="rect">
            <a:avLst/>
          </a:prstGeom>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1514475" y="9988550"/>
            <a:ext cx="13549313" cy="282511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15216188" y="9988550"/>
            <a:ext cx="13549312" cy="282511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361525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514475" y="1714500"/>
            <a:ext cx="27251025" cy="7134225"/>
          </a:xfrm>
          <a:prstGeom prst="rect">
            <a:avLst/>
          </a:prstGeom>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1514475" y="9582150"/>
            <a:ext cx="13377863" cy="39941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1514475" y="13576300"/>
            <a:ext cx="13377863" cy="246634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15381288" y="9582150"/>
            <a:ext cx="13384212" cy="39941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15381288" y="13576300"/>
            <a:ext cx="13384212" cy="246634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2350509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1514475" y="1714500"/>
            <a:ext cx="27251025" cy="7134225"/>
          </a:xfrm>
          <a:prstGeom prst="rect">
            <a:avLst/>
          </a:prstGeom>
        </p:spPr>
        <p:txBody>
          <a:bodyPr/>
          <a:lstStyle/>
          <a:p>
            <a:r>
              <a:rPr lang="de-DE" smtClean="0"/>
              <a:t>Titelmasterformat durch Klicken bearbeiten</a:t>
            </a:r>
            <a:endParaRPr lang="en-US"/>
          </a:p>
        </p:txBody>
      </p:sp>
    </p:spTree>
    <p:extLst>
      <p:ext uri="{BB962C8B-B14F-4D97-AF65-F5344CB8AC3E}">
        <p14:creationId xmlns:p14="http://schemas.microsoft.com/office/powerpoint/2010/main" val="19446898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261684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514475" y="1704975"/>
            <a:ext cx="9961563" cy="7253288"/>
          </a:xfrm>
          <a:prstGeom prst="rect">
            <a:avLst/>
          </a:prstGeo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11837988" y="1704975"/>
            <a:ext cx="16927512" cy="365347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
        <p:nvSpPr>
          <p:cNvPr id="4" name="Textplatzhalter 3"/>
          <p:cNvSpPr>
            <a:spLocks noGrp="1"/>
          </p:cNvSpPr>
          <p:nvPr>
            <p:ph type="body" sz="half" idx="2"/>
          </p:nvPr>
        </p:nvSpPr>
        <p:spPr>
          <a:xfrm>
            <a:off x="1514475" y="8958263"/>
            <a:ext cx="9961563" cy="2928143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9520082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935663" y="29965650"/>
            <a:ext cx="18167350" cy="3538538"/>
          </a:xfrm>
          <a:prstGeom prst="rect">
            <a:avLst/>
          </a:prstGeo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5935663" y="3824288"/>
            <a:ext cx="18167350" cy="256857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platzhalter 3"/>
          <p:cNvSpPr>
            <a:spLocks noGrp="1"/>
          </p:cNvSpPr>
          <p:nvPr>
            <p:ph type="body" sz="half" idx="2"/>
          </p:nvPr>
        </p:nvSpPr>
        <p:spPr>
          <a:xfrm>
            <a:off x="5935663" y="33504188"/>
            <a:ext cx="18167350" cy="50228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18636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1514475" y="1714500"/>
            <a:ext cx="27251025" cy="7134225"/>
          </a:xfrm>
          <a:prstGeom prst="rect">
            <a:avLst/>
          </a:prstGeom>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1514475" y="9988550"/>
            <a:ext cx="27251025" cy="28251150"/>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3240660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1953538" y="1714500"/>
            <a:ext cx="6811962" cy="36525200"/>
          </a:xfrm>
          <a:prstGeom prst="rect">
            <a:avLst/>
          </a:prstGeo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1514475" y="1714500"/>
            <a:ext cx="20286663" cy="36525200"/>
          </a:xfrm>
          <a:prstGeom prst="rect">
            <a:avLst/>
          </a:prstGeo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1140099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712788" cy="428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24"/>
          <p:cNvSpPr txBox="1">
            <a:spLocks noChangeArrowheads="1"/>
          </p:cNvSpPr>
          <p:nvPr userDrawn="1"/>
        </p:nvSpPr>
        <p:spPr bwMode="auto">
          <a:xfrm rot="-5400000">
            <a:off x="-4756943" y="36043393"/>
            <a:ext cx="1008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9" tIns="45725" rIns="91449" bIns="45725">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spcBef>
                <a:spcPct val="50000"/>
              </a:spcBef>
              <a:defRPr/>
            </a:pPr>
            <a:r>
              <a:rPr lang="en-US" sz="4800" dirty="0" smtClean="0">
                <a:solidFill>
                  <a:srgbClr val="FFFFFF"/>
                </a:solidFill>
                <a:latin typeface="Arial" charset="0"/>
              </a:rPr>
              <a:t>www.systems-biology.com</a:t>
            </a:r>
          </a:p>
        </p:txBody>
      </p:sp>
      <p:pic>
        <p:nvPicPr>
          <p:cNvPr id="1028" name="Picture 36" descr="BTS_CN_SM_SCREEN_RGB_600"/>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3726775" y="809625"/>
            <a:ext cx="5973763"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202150" y="2570162"/>
            <a:ext cx="5770122" cy="207724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176713" rtl="0" eaLnBrk="0" fontAlgn="base" hangingPunct="0">
        <a:lnSpc>
          <a:spcPts val="11000"/>
        </a:lnSpc>
        <a:spcBef>
          <a:spcPct val="0"/>
        </a:spcBef>
        <a:spcAft>
          <a:spcPct val="0"/>
        </a:spcAft>
        <a:defRPr sz="10000" b="1">
          <a:solidFill>
            <a:schemeClr val="tx2"/>
          </a:solidFill>
          <a:latin typeface="+mj-lt"/>
          <a:ea typeface="+mj-ea"/>
          <a:cs typeface="+mj-cs"/>
        </a:defRPr>
      </a:lvl1pPr>
      <a:lvl2pPr algn="ctr" defTabSz="4176713" rtl="0" eaLnBrk="0" fontAlgn="base" hangingPunct="0">
        <a:lnSpc>
          <a:spcPts val="11000"/>
        </a:lnSpc>
        <a:spcBef>
          <a:spcPct val="0"/>
        </a:spcBef>
        <a:spcAft>
          <a:spcPct val="0"/>
        </a:spcAft>
        <a:defRPr sz="10000" b="1">
          <a:solidFill>
            <a:schemeClr val="tx2"/>
          </a:solidFill>
          <a:latin typeface="Arial" pitchFamily="34" charset="0"/>
        </a:defRPr>
      </a:lvl2pPr>
      <a:lvl3pPr algn="ctr" defTabSz="4176713" rtl="0" eaLnBrk="0" fontAlgn="base" hangingPunct="0">
        <a:lnSpc>
          <a:spcPts val="11000"/>
        </a:lnSpc>
        <a:spcBef>
          <a:spcPct val="0"/>
        </a:spcBef>
        <a:spcAft>
          <a:spcPct val="0"/>
        </a:spcAft>
        <a:defRPr sz="10000" b="1">
          <a:solidFill>
            <a:schemeClr val="tx2"/>
          </a:solidFill>
          <a:latin typeface="Arial" pitchFamily="34" charset="0"/>
        </a:defRPr>
      </a:lvl3pPr>
      <a:lvl4pPr algn="ctr" defTabSz="4176713" rtl="0" eaLnBrk="0" fontAlgn="base" hangingPunct="0">
        <a:lnSpc>
          <a:spcPts val="11000"/>
        </a:lnSpc>
        <a:spcBef>
          <a:spcPct val="0"/>
        </a:spcBef>
        <a:spcAft>
          <a:spcPct val="0"/>
        </a:spcAft>
        <a:defRPr sz="10000" b="1">
          <a:solidFill>
            <a:schemeClr val="tx2"/>
          </a:solidFill>
          <a:latin typeface="Arial" pitchFamily="34" charset="0"/>
        </a:defRPr>
      </a:lvl4pPr>
      <a:lvl5pPr algn="ctr" defTabSz="4176713" rtl="0" eaLnBrk="0" fontAlgn="base" hangingPunct="0">
        <a:lnSpc>
          <a:spcPts val="11000"/>
        </a:lnSpc>
        <a:spcBef>
          <a:spcPct val="0"/>
        </a:spcBef>
        <a:spcAft>
          <a:spcPct val="0"/>
        </a:spcAft>
        <a:defRPr sz="10000" b="1">
          <a:solidFill>
            <a:schemeClr val="tx2"/>
          </a:solidFill>
          <a:latin typeface="Arial" pitchFamily="34" charset="0"/>
        </a:defRPr>
      </a:lvl5pPr>
      <a:lvl6pPr marL="457200" algn="ctr" defTabSz="4176713" rtl="0" fontAlgn="base">
        <a:lnSpc>
          <a:spcPts val="11000"/>
        </a:lnSpc>
        <a:spcBef>
          <a:spcPct val="0"/>
        </a:spcBef>
        <a:spcAft>
          <a:spcPct val="0"/>
        </a:spcAft>
        <a:defRPr sz="10000" b="1">
          <a:solidFill>
            <a:schemeClr val="tx2"/>
          </a:solidFill>
          <a:latin typeface="Arial" pitchFamily="34" charset="0"/>
        </a:defRPr>
      </a:lvl6pPr>
      <a:lvl7pPr marL="914400" algn="ctr" defTabSz="4176713" rtl="0" fontAlgn="base">
        <a:lnSpc>
          <a:spcPts val="11000"/>
        </a:lnSpc>
        <a:spcBef>
          <a:spcPct val="0"/>
        </a:spcBef>
        <a:spcAft>
          <a:spcPct val="0"/>
        </a:spcAft>
        <a:defRPr sz="10000" b="1">
          <a:solidFill>
            <a:schemeClr val="tx2"/>
          </a:solidFill>
          <a:latin typeface="Arial" pitchFamily="34" charset="0"/>
        </a:defRPr>
      </a:lvl7pPr>
      <a:lvl8pPr marL="1371600" algn="ctr" defTabSz="4176713" rtl="0" fontAlgn="base">
        <a:lnSpc>
          <a:spcPts val="11000"/>
        </a:lnSpc>
        <a:spcBef>
          <a:spcPct val="0"/>
        </a:spcBef>
        <a:spcAft>
          <a:spcPct val="0"/>
        </a:spcAft>
        <a:defRPr sz="10000" b="1">
          <a:solidFill>
            <a:schemeClr val="tx2"/>
          </a:solidFill>
          <a:latin typeface="Arial" pitchFamily="34" charset="0"/>
        </a:defRPr>
      </a:lvl8pPr>
      <a:lvl9pPr marL="1828800" algn="ctr" defTabSz="4176713" rtl="0" fontAlgn="base">
        <a:lnSpc>
          <a:spcPts val="11000"/>
        </a:lnSpc>
        <a:spcBef>
          <a:spcPct val="0"/>
        </a:spcBef>
        <a:spcAft>
          <a:spcPct val="0"/>
        </a:spcAft>
        <a:defRPr sz="10000" b="1">
          <a:solidFill>
            <a:schemeClr val="tx2"/>
          </a:solidFill>
          <a:latin typeface="Arial" pitchFamily="34" charset="0"/>
        </a:defRPr>
      </a:lvl9pPr>
    </p:titleStyle>
    <p:bodyStyle>
      <a:lvl1pPr marL="1565275" indent="-1565275" algn="l" defTabSz="4176713" rtl="0" eaLnBrk="0" fontAlgn="base" hangingPunct="0">
        <a:spcBef>
          <a:spcPct val="20000"/>
        </a:spcBef>
        <a:spcAft>
          <a:spcPct val="0"/>
        </a:spcAft>
        <a:buChar char="•"/>
        <a:defRPr sz="14600">
          <a:solidFill>
            <a:schemeClr val="tx1"/>
          </a:solidFill>
          <a:latin typeface="+mn-lt"/>
          <a:ea typeface="+mn-ea"/>
          <a:cs typeface="+mn-cs"/>
        </a:defRPr>
      </a:lvl1pPr>
      <a:lvl2pPr marL="3392488" indent="-1304925" algn="l" defTabSz="4176713" rtl="0" eaLnBrk="0" fontAlgn="base" hangingPunct="0">
        <a:spcBef>
          <a:spcPct val="20000"/>
        </a:spcBef>
        <a:spcAft>
          <a:spcPct val="0"/>
        </a:spcAft>
        <a:buChar char="–"/>
        <a:defRPr sz="12800">
          <a:solidFill>
            <a:schemeClr val="tx1"/>
          </a:solidFill>
          <a:latin typeface="+mn-lt"/>
        </a:defRPr>
      </a:lvl2pPr>
      <a:lvl3pPr marL="5219700" indent="-1042988" algn="l" defTabSz="4176713" rtl="0" eaLnBrk="0" fontAlgn="base" hangingPunct="0">
        <a:spcBef>
          <a:spcPct val="20000"/>
        </a:spcBef>
        <a:spcAft>
          <a:spcPct val="0"/>
        </a:spcAft>
        <a:buChar char="•"/>
        <a:defRPr sz="11000">
          <a:solidFill>
            <a:schemeClr val="tx1"/>
          </a:solidFill>
          <a:latin typeface="+mn-lt"/>
        </a:defRPr>
      </a:lvl3pPr>
      <a:lvl4pPr marL="7307263" indent="-1042988" algn="l" defTabSz="4176713" rtl="0" eaLnBrk="0" fontAlgn="base" hangingPunct="0">
        <a:spcBef>
          <a:spcPct val="20000"/>
        </a:spcBef>
        <a:spcAft>
          <a:spcPct val="0"/>
        </a:spcAft>
        <a:buChar char="–"/>
        <a:defRPr sz="9100">
          <a:solidFill>
            <a:schemeClr val="tx1"/>
          </a:solidFill>
          <a:latin typeface="+mn-lt"/>
        </a:defRPr>
      </a:lvl4pPr>
      <a:lvl5pPr marL="9398000" indent="-1044575" algn="l" defTabSz="4176713" rtl="0" eaLnBrk="0" fontAlgn="base" hangingPunct="0">
        <a:spcBef>
          <a:spcPct val="20000"/>
        </a:spcBef>
        <a:spcAft>
          <a:spcPct val="0"/>
        </a:spcAft>
        <a:buChar char="»"/>
        <a:defRPr sz="9100">
          <a:solidFill>
            <a:schemeClr val="tx1"/>
          </a:solidFill>
          <a:latin typeface="+mn-lt"/>
        </a:defRPr>
      </a:lvl5pPr>
      <a:lvl6pPr marL="9855200" indent="-1044575" algn="l" defTabSz="4176713" rtl="0" fontAlgn="base">
        <a:spcBef>
          <a:spcPct val="20000"/>
        </a:spcBef>
        <a:spcAft>
          <a:spcPct val="0"/>
        </a:spcAft>
        <a:buChar char="»"/>
        <a:defRPr sz="9100">
          <a:solidFill>
            <a:schemeClr val="tx1"/>
          </a:solidFill>
          <a:latin typeface="+mn-lt"/>
        </a:defRPr>
      </a:lvl6pPr>
      <a:lvl7pPr marL="10312400" indent="-1044575" algn="l" defTabSz="4176713" rtl="0" fontAlgn="base">
        <a:spcBef>
          <a:spcPct val="20000"/>
        </a:spcBef>
        <a:spcAft>
          <a:spcPct val="0"/>
        </a:spcAft>
        <a:buChar char="»"/>
        <a:defRPr sz="9100">
          <a:solidFill>
            <a:schemeClr val="tx1"/>
          </a:solidFill>
          <a:latin typeface="+mn-lt"/>
        </a:defRPr>
      </a:lvl7pPr>
      <a:lvl8pPr marL="10769600" indent="-1044575" algn="l" defTabSz="4176713" rtl="0" fontAlgn="base">
        <a:spcBef>
          <a:spcPct val="20000"/>
        </a:spcBef>
        <a:spcAft>
          <a:spcPct val="0"/>
        </a:spcAft>
        <a:buChar char="»"/>
        <a:defRPr sz="9100">
          <a:solidFill>
            <a:schemeClr val="tx1"/>
          </a:solidFill>
          <a:latin typeface="+mn-lt"/>
        </a:defRPr>
      </a:lvl8pPr>
      <a:lvl9pPr marL="11226800" indent="-1044575" algn="l" defTabSz="4176713" rtl="0" fontAlgn="base">
        <a:spcBef>
          <a:spcPct val="20000"/>
        </a:spcBef>
        <a:spcAft>
          <a:spcPct val="0"/>
        </a:spcAft>
        <a:buChar char="»"/>
        <a:defRPr sz="91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6.png"/><Relationship Id="rId4" Type="http://schemas.openxmlformats.org/officeDocument/2006/relationships/diagramData" Target="../diagrams/data1.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AutoShape 75"/>
          <p:cNvSpPr>
            <a:spLocks noChangeArrowheads="1"/>
          </p:cNvSpPr>
          <p:nvPr/>
        </p:nvSpPr>
        <p:spPr bwMode="auto">
          <a:xfrm>
            <a:off x="1190625" y="14601825"/>
            <a:ext cx="14163675" cy="27651115"/>
          </a:xfrm>
          <a:prstGeom prst="roundRect">
            <a:avLst>
              <a:gd name="adj" fmla="val 1565"/>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algn="just">
              <a:lnSpc>
                <a:spcPts val="4000"/>
              </a:lnSpc>
              <a:spcBef>
                <a:spcPct val="50000"/>
              </a:spcBef>
              <a:tabLst>
                <a:tab pos="666750" algn="l"/>
              </a:tabLst>
            </a:pPr>
            <a:r>
              <a:rPr lang="en-GB" sz="3200" b="1" dirty="0" smtClean="0">
                <a:solidFill>
                  <a:srgbClr val="000000"/>
                </a:solidFill>
                <a:latin typeface="Arial" charset="0"/>
              </a:rPr>
              <a:t>Methods </a:t>
            </a:r>
            <a:endParaRPr lang="en-GB" sz="3200" b="1" dirty="0">
              <a:solidFill>
                <a:srgbClr val="000000"/>
              </a:solidFill>
              <a:latin typeface="Arial" charset="0"/>
            </a:endParaRPr>
          </a:p>
        </p:txBody>
      </p:sp>
      <p:sp>
        <p:nvSpPr>
          <p:cNvPr id="2060" name="AutoShape 153"/>
          <p:cNvSpPr>
            <a:spLocks noChangeArrowheads="1"/>
          </p:cNvSpPr>
          <p:nvPr/>
        </p:nvSpPr>
        <p:spPr bwMode="auto">
          <a:xfrm>
            <a:off x="15567024" y="34043975"/>
            <a:ext cx="14179550" cy="3518996"/>
          </a:xfrm>
          <a:prstGeom prst="roundRect">
            <a:avLst>
              <a:gd name="adj" fmla="val 5356"/>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algn="just">
              <a:lnSpc>
                <a:spcPts val="4000"/>
              </a:lnSpc>
              <a:spcBef>
                <a:spcPct val="50000"/>
              </a:spcBef>
              <a:tabLst>
                <a:tab pos="666750" algn="l"/>
              </a:tabLst>
            </a:pPr>
            <a:r>
              <a:rPr lang="en-GB" sz="3200" b="1" dirty="0">
                <a:solidFill>
                  <a:srgbClr val="000000"/>
                </a:solidFill>
                <a:latin typeface="Arial" charset="0"/>
              </a:rPr>
              <a:t>Conclusions/Outlook</a:t>
            </a:r>
          </a:p>
        </p:txBody>
      </p:sp>
      <p:sp>
        <p:nvSpPr>
          <p:cNvPr id="65" name="AutoShape 127"/>
          <p:cNvSpPr>
            <a:spLocks noChangeArrowheads="1"/>
          </p:cNvSpPr>
          <p:nvPr/>
        </p:nvSpPr>
        <p:spPr bwMode="auto">
          <a:xfrm>
            <a:off x="15582900" y="6457949"/>
            <a:ext cx="14179550" cy="27174826"/>
          </a:xfrm>
          <a:prstGeom prst="roundRect">
            <a:avLst>
              <a:gd name="adj" fmla="val 2079"/>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algn="just">
              <a:lnSpc>
                <a:spcPts val="4000"/>
              </a:lnSpc>
              <a:spcBef>
                <a:spcPct val="50000"/>
              </a:spcBef>
              <a:tabLst>
                <a:tab pos="666750" algn="l"/>
              </a:tabLst>
            </a:pPr>
            <a:r>
              <a:rPr lang="en-GB" sz="3200" b="1" dirty="0" smtClean="0">
                <a:solidFill>
                  <a:srgbClr val="000000"/>
                </a:solidFill>
                <a:latin typeface="Arial" charset="0"/>
              </a:rPr>
              <a:t>Results</a:t>
            </a:r>
          </a:p>
        </p:txBody>
      </p:sp>
      <p:sp>
        <p:nvSpPr>
          <p:cNvPr id="64" name="Abgerundetes Rechteck 29"/>
          <p:cNvSpPr>
            <a:spLocks noChangeArrowheads="1"/>
          </p:cNvSpPr>
          <p:nvPr/>
        </p:nvSpPr>
        <p:spPr bwMode="auto">
          <a:xfrm>
            <a:off x="15828671" y="11660129"/>
            <a:ext cx="13750422" cy="11067534"/>
          </a:xfrm>
          <a:prstGeom prst="roundRect">
            <a:avLst>
              <a:gd name="adj" fmla="val 3704"/>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57" name="Rectangle 4"/>
          <p:cNvSpPr>
            <a:spLocks noChangeAspect="1" noChangeArrowheads="1"/>
          </p:cNvSpPr>
          <p:nvPr/>
        </p:nvSpPr>
        <p:spPr bwMode="auto">
          <a:xfrm>
            <a:off x="1190625" y="533400"/>
            <a:ext cx="22755225"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nSpc>
                <a:spcPts val="6000"/>
              </a:lnSpc>
              <a:spcAft>
                <a:spcPct val="30000"/>
              </a:spcAft>
            </a:pPr>
            <a:r>
              <a:rPr lang="en-US" sz="5400" b="1" dirty="0">
                <a:solidFill>
                  <a:srgbClr val="0099CC"/>
                </a:solidFill>
                <a:latin typeface="Arial" charset="0"/>
              </a:rPr>
              <a:t>Mechanism of action of Jellyfish (Carukia barnesi) envenomation and its cardiovascular effects resulting in Irukandji </a:t>
            </a:r>
            <a:r>
              <a:rPr lang="en-US" sz="5400" b="1" dirty="0" smtClean="0">
                <a:solidFill>
                  <a:srgbClr val="0099CC"/>
                </a:solidFill>
                <a:latin typeface="Arial" charset="0"/>
              </a:rPr>
              <a:t>syndrome</a:t>
            </a:r>
            <a:endParaRPr lang="en-GB" sz="5400" b="1" dirty="0">
              <a:solidFill>
                <a:srgbClr val="0099CC"/>
              </a:solidFill>
              <a:latin typeface="Arial" charset="0"/>
            </a:endParaRPr>
          </a:p>
        </p:txBody>
      </p:sp>
      <p:sp>
        <p:nvSpPr>
          <p:cNvPr id="2058" name="Rectangle 9"/>
          <p:cNvSpPr>
            <a:spLocks noChangeAspect="1" noChangeArrowheads="1"/>
          </p:cNvSpPr>
          <p:nvPr/>
        </p:nvSpPr>
        <p:spPr bwMode="auto">
          <a:xfrm>
            <a:off x="1190625" y="2457450"/>
            <a:ext cx="178689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r>
              <a:rPr lang="en-US" sz="3800" u="sng" dirty="0">
                <a:latin typeface="+mj-lt"/>
              </a:rPr>
              <a:t>Karina </a:t>
            </a:r>
            <a:r>
              <a:rPr lang="en-US" sz="3800" u="sng" dirty="0" smtClean="0">
                <a:latin typeface="+mj-lt"/>
              </a:rPr>
              <a:t>Blei</a:t>
            </a:r>
            <a:r>
              <a:rPr lang="en-US" sz="3800" baseline="30000" dirty="0" smtClean="0">
                <a:latin typeface="+mj-lt"/>
              </a:rPr>
              <a:t>1*</a:t>
            </a:r>
            <a:r>
              <a:rPr lang="en-US" sz="3800" dirty="0" smtClean="0">
                <a:latin typeface="+mj-lt"/>
              </a:rPr>
              <a:t>, </a:t>
            </a:r>
            <a:r>
              <a:rPr lang="en-US" sz="3800" dirty="0">
                <a:latin typeface="+mj-lt"/>
              </a:rPr>
              <a:t>Stefan </a:t>
            </a:r>
            <a:r>
              <a:rPr lang="en-US" sz="3800" dirty="0" smtClean="0">
                <a:latin typeface="+mj-lt"/>
              </a:rPr>
              <a:t>Willmann</a:t>
            </a:r>
            <a:r>
              <a:rPr lang="en-US" sz="3800" baseline="30000" dirty="0" smtClean="0">
                <a:latin typeface="+mj-lt"/>
              </a:rPr>
              <a:t>2</a:t>
            </a:r>
            <a:r>
              <a:rPr lang="en-US" sz="3800" dirty="0">
                <a:latin typeface="+mj-lt"/>
              </a:rPr>
              <a:t>, Tobias </a:t>
            </a:r>
            <a:r>
              <a:rPr lang="en-US" sz="3800" dirty="0" smtClean="0">
                <a:latin typeface="+mj-lt"/>
              </a:rPr>
              <a:t>Preusser</a:t>
            </a:r>
            <a:r>
              <a:rPr lang="en-US" sz="3800" baseline="30000" dirty="0" smtClean="0">
                <a:latin typeface="+mj-lt"/>
              </a:rPr>
              <a:t>1</a:t>
            </a:r>
            <a:r>
              <a:rPr lang="en-US" sz="3800" baseline="30000" dirty="0">
                <a:latin typeface="+mj-lt"/>
              </a:rPr>
              <a:t>, 3</a:t>
            </a:r>
            <a:r>
              <a:rPr lang="en-US" sz="3800" dirty="0">
                <a:latin typeface="+mj-lt"/>
              </a:rPr>
              <a:t>, Michael </a:t>
            </a:r>
            <a:r>
              <a:rPr lang="en-US" sz="3800" dirty="0" smtClean="0">
                <a:latin typeface="+mj-lt"/>
              </a:rPr>
              <a:t>Block</a:t>
            </a:r>
            <a:r>
              <a:rPr lang="en-US" sz="3800" baseline="30000" dirty="0" smtClean="0">
                <a:latin typeface="+mj-lt"/>
              </a:rPr>
              <a:t>2</a:t>
            </a:r>
            <a:endParaRPr lang="en-US" sz="3800" baseline="30000" dirty="0">
              <a:latin typeface="+mj-lt"/>
            </a:endParaRPr>
          </a:p>
        </p:txBody>
      </p:sp>
      <p:sp>
        <p:nvSpPr>
          <p:cNvPr id="2059" name="Rectangle 10"/>
          <p:cNvSpPr>
            <a:spLocks noChangeAspect="1" noChangeArrowheads="1"/>
          </p:cNvSpPr>
          <p:nvPr/>
        </p:nvSpPr>
        <p:spPr bwMode="auto">
          <a:xfrm>
            <a:off x="1190625" y="5181599"/>
            <a:ext cx="23387050" cy="1082675"/>
          </a:xfrm>
          <a:prstGeom prst="rect">
            <a:avLst/>
          </a:prstGeom>
          <a:noFill/>
          <a:ln>
            <a:noFill/>
          </a:ln>
          <a:effectLst/>
          <a:extLst>
            <a:ext uri="{909E8E84-426E-40DD-AFC4-6F175D3DCCD1}">
              <a14:hiddenFill xmlns:a14="http://schemas.microsoft.com/office/drawing/2010/main">
                <a:solidFill>
                  <a:srgbClr val="FF6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defTabSz="528638" eaLnBrk="1" hangingPunct="1">
              <a:lnSpc>
                <a:spcPct val="150000"/>
              </a:lnSpc>
            </a:pPr>
            <a:r>
              <a:rPr lang="en-US" sz="2800" b="1" baseline="30000" dirty="0" smtClean="0">
                <a:solidFill>
                  <a:schemeClr val="tx2"/>
                </a:solidFill>
                <a:latin typeface="Arial" charset="0"/>
              </a:rPr>
              <a:t>(</a:t>
            </a:r>
            <a:r>
              <a:rPr lang="en-US" sz="2800" b="1" baseline="30000" dirty="0">
                <a:solidFill>
                  <a:schemeClr val="tx2"/>
                </a:solidFill>
                <a:latin typeface="Arial" charset="0"/>
              </a:rPr>
              <a:t>1) Jacobs University Bremen, School of Engineering and Science, Campus Ring 1, 28759 Bremen, Germany; (2) Bayer Technology Services GmbH, Technology Development, Enabling Technologies, Computational Systems Biology, Building 9115, 51368 Leverkusen, Germany; (3) </a:t>
            </a:r>
            <a:r>
              <a:rPr lang="en-US" sz="2800" b="1" baseline="30000" dirty="0" err="1">
                <a:solidFill>
                  <a:schemeClr val="tx2"/>
                </a:solidFill>
                <a:latin typeface="Arial" charset="0"/>
              </a:rPr>
              <a:t>Fraunhofer</a:t>
            </a:r>
            <a:r>
              <a:rPr lang="en-US" sz="2800" b="1" baseline="30000" dirty="0">
                <a:solidFill>
                  <a:schemeClr val="tx2"/>
                </a:solidFill>
                <a:latin typeface="Arial" charset="0"/>
              </a:rPr>
              <a:t> MEVIS, </a:t>
            </a:r>
            <a:r>
              <a:rPr lang="en-US" sz="2800" b="1" baseline="30000" dirty="0" err="1">
                <a:solidFill>
                  <a:schemeClr val="tx2"/>
                </a:solidFill>
                <a:latin typeface="Arial" charset="0"/>
              </a:rPr>
              <a:t>Universitätsallee</a:t>
            </a:r>
            <a:r>
              <a:rPr lang="en-US" sz="2800" b="1" baseline="30000" dirty="0">
                <a:solidFill>
                  <a:schemeClr val="tx2"/>
                </a:solidFill>
                <a:latin typeface="Arial" charset="0"/>
              </a:rPr>
              <a:t> 29, 28359 Bremen, Germany</a:t>
            </a:r>
            <a:endParaRPr lang="en-GB" sz="2800" b="1" baseline="30000" dirty="0">
              <a:solidFill>
                <a:schemeClr val="tx2"/>
              </a:solidFill>
              <a:latin typeface="Arial" charset="0"/>
            </a:endParaRPr>
          </a:p>
        </p:txBody>
      </p:sp>
      <p:sp>
        <p:nvSpPr>
          <p:cNvPr id="2061" name="AutoShape 568"/>
          <p:cNvSpPr>
            <a:spLocks noChangeArrowheads="1"/>
          </p:cNvSpPr>
          <p:nvPr/>
        </p:nvSpPr>
        <p:spPr bwMode="auto">
          <a:xfrm>
            <a:off x="15582899" y="37940343"/>
            <a:ext cx="14163675" cy="4312597"/>
          </a:xfrm>
          <a:prstGeom prst="roundRect">
            <a:avLst>
              <a:gd name="adj" fmla="val 6296"/>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marL="457200" indent="-457200">
              <a:lnSpc>
                <a:spcPts val="4000"/>
              </a:lnSpc>
              <a:tabLst>
                <a:tab pos="666750" algn="l"/>
              </a:tabLst>
            </a:pPr>
            <a:r>
              <a:rPr lang="en-GB" sz="3200" b="1">
                <a:solidFill>
                  <a:srgbClr val="000000"/>
                </a:solidFill>
                <a:latin typeface="Arial" charset="0"/>
              </a:rPr>
              <a:t>References</a:t>
            </a:r>
          </a:p>
        </p:txBody>
      </p:sp>
      <p:sp>
        <p:nvSpPr>
          <p:cNvPr id="2063" name="Textfeld 1"/>
          <p:cNvSpPr txBox="1">
            <a:spLocks noChangeArrowheads="1"/>
          </p:cNvSpPr>
          <p:nvPr/>
        </p:nvSpPr>
        <p:spPr bwMode="auto">
          <a:xfrm>
            <a:off x="1357313" y="15266988"/>
            <a:ext cx="1375886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r>
              <a:rPr lang="en-US" dirty="0">
                <a:latin typeface="Arial" charset="0"/>
              </a:rPr>
              <a:t>B</a:t>
            </a:r>
            <a:r>
              <a:rPr lang="en-US" dirty="0" smtClean="0">
                <a:latin typeface="Arial" charset="0"/>
              </a:rPr>
              <a:t>y the usage </a:t>
            </a:r>
            <a:r>
              <a:rPr lang="en-US" dirty="0">
                <a:latin typeface="Arial" charset="0"/>
              </a:rPr>
              <a:t>of PK-Sim® and MoBi® based on data for physiological factors determining the blood pressure (BP) and the circulation in </a:t>
            </a:r>
            <a:r>
              <a:rPr lang="en-US" dirty="0" smtClean="0">
                <a:latin typeface="Arial" charset="0"/>
              </a:rPr>
              <a:t>human the </a:t>
            </a:r>
            <a:r>
              <a:rPr lang="en-US" dirty="0">
                <a:latin typeface="Arial" charset="0"/>
              </a:rPr>
              <a:t>physiologically based PD model was established </a:t>
            </a:r>
            <a:r>
              <a:rPr lang="en-US" dirty="0" smtClean="0">
                <a:latin typeface="Arial" charset="0"/>
              </a:rPr>
              <a:t>[3]</a:t>
            </a:r>
            <a:r>
              <a:rPr lang="en-US" dirty="0" smtClean="0">
                <a:latin typeface="Arial" charset="0"/>
              </a:rPr>
              <a:t>. </a:t>
            </a:r>
            <a:r>
              <a:rPr lang="en-US" dirty="0">
                <a:latin typeface="Arial" charset="0"/>
              </a:rPr>
              <a:t>CV relevant data of human CB envenoming have been collected for both phases [1, </a:t>
            </a:r>
            <a:r>
              <a:rPr lang="en-US" dirty="0" smtClean="0">
                <a:latin typeface="Arial" charset="0"/>
              </a:rPr>
              <a:t>4-8]. </a:t>
            </a:r>
            <a:r>
              <a:rPr lang="en-US" dirty="0">
                <a:latin typeface="Arial" charset="0"/>
              </a:rPr>
              <a:t>These data were used to establish a proof of concept study. Different possible mechanisms of action causing hypertension (sympathetic and vagal influence, even as changes in resistances) and hypotension (heart failure causing changes in elastance, resistance or pump function) </a:t>
            </a:r>
            <a:r>
              <a:rPr lang="en-US" dirty="0" smtClean="0">
                <a:latin typeface="Arial" charset="0"/>
              </a:rPr>
              <a:t>will be </a:t>
            </a:r>
            <a:r>
              <a:rPr lang="en-US" dirty="0">
                <a:latin typeface="Arial" charset="0"/>
              </a:rPr>
              <a:t>investigated and simulated with the presented model. Finally both effects </a:t>
            </a:r>
            <a:r>
              <a:rPr lang="en-US" dirty="0" smtClean="0">
                <a:latin typeface="Arial" charset="0"/>
              </a:rPr>
              <a:t>will be </a:t>
            </a:r>
            <a:r>
              <a:rPr lang="en-US" dirty="0">
                <a:latin typeface="Arial" charset="0"/>
              </a:rPr>
              <a:t>combined to simulate the full CV changes of jellyfish envenomation. Effects on the mean arterial blood pressure, the sympathetic and parasympathetic activity even as the dynamic changes in heart rate will be shown in detail</a:t>
            </a:r>
            <a:r>
              <a:rPr lang="en-US" dirty="0" smtClean="0">
                <a:latin typeface="Arial" charset="0"/>
              </a:rPr>
              <a:t>. For the first tests only the sympathetic activity was increased in an AD/ NAD (see Fig. 1) comparable manner as described in </a:t>
            </a:r>
            <a:r>
              <a:rPr lang="en-US" dirty="0" smtClean="0">
                <a:latin typeface="Arial" charset="0"/>
              </a:rPr>
              <a:t>[4,7].</a:t>
            </a:r>
            <a:endParaRPr lang="en-GB" dirty="0">
              <a:latin typeface="Arial" charset="0"/>
            </a:endParaRPr>
          </a:p>
        </p:txBody>
      </p:sp>
      <p:sp>
        <p:nvSpPr>
          <p:cNvPr id="2064" name="AutoShape 75"/>
          <p:cNvSpPr>
            <a:spLocks noChangeArrowheads="1"/>
          </p:cNvSpPr>
          <p:nvPr/>
        </p:nvSpPr>
        <p:spPr bwMode="auto">
          <a:xfrm>
            <a:off x="1190625" y="6457949"/>
            <a:ext cx="14163675" cy="3571876"/>
          </a:xfrm>
          <a:prstGeom prst="roundRect">
            <a:avLst>
              <a:gd name="adj" fmla="val 6736"/>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algn="just">
              <a:lnSpc>
                <a:spcPts val="4000"/>
              </a:lnSpc>
              <a:spcBef>
                <a:spcPct val="50000"/>
              </a:spcBef>
              <a:tabLst>
                <a:tab pos="666750" algn="l"/>
              </a:tabLst>
            </a:pPr>
            <a:r>
              <a:rPr lang="en-GB" sz="3200" b="1">
                <a:solidFill>
                  <a:srgbClr val="000000"/>
                </a:solidFill>
                <a:latin typeface="Arial" charset="0"/>
              </a:rPr>
              <a:t>Motivation</a:t>
            </a:r>
          </a:p>
        </p:txBody>
      </p:sp>
      <p:sp>
        <p:nvSpPr>
          <p:cNvPr id="2066" name="Textfeld 52"/>
          <p:cNvSpPr txBox="1">
            <a:spLocks noChangeArrowheads="1"/>
          </p:cNvSpPr>
          <p:nvPr/>
        </p:nvSpPr>
        <p:spPr bwMode="auto">
          <a:xfrm>
            <a:off x="1357313" y="7135813"/>
            <a:ext cx="138255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r>
              <a:rPr lang="en-US" dirty="0">
                <a:latin typeface="Arial" charset="0"/>
              </a:rPr>
              <a:t>Jellyfish stings </a:t>
            </a:r>
            <a:r>
              <a:rPr lang="en-US" dirty="0" smtClean="0">
                <a:latin typeface="Arial" charset="0"/>
              </a:rPr>
              <a:t>have e very high incidence in northern </a:t>
            </a:r>
            <a:r>
              <a:rPr lang="en-US" dirty="0">
                <a:latin typeface="Arial" charset="0"/>
              </a:rPr>
              <a:t>Australia </a:t>
            </a:r>
            <a:r>
              <a:rPr lang="en-US" dirty="0" smtClean="0">
                <a:latin typeface="Arial" charset="0"/>
              </a:rPr>
              <a:t>[</a:t>
            </a:r>
            <a:r>
              <a:rPr lang="en-US" dirty="0">
                <a:latin typeface="Arial" charset="0"/>
              </a:rPr>
              <a:t>1]. One of the most popular </a:t>
            </a:r>
            <a:r>
              <a:rPr lang="en-US" dirty="0" smtClean="0">
                <a:latin typeface="Arial" charset="0"/>
              </a:rPr>
              <a:t>jellyfishes is </a:t>
            </a:r>
            <a:r>
              <a:rPr lang="en-US" dirty="0">
                <a:latin typeface="Arial" charset="0"/>
              </a:rPr>
              <a:t>Carukia barnesi (CB</a:t>
            </a:r>
            <a:r>
              <a:rPr lang="en-US" dirty="0" smtClean="0">
                <a:latin typeface="Arial" charset="0"/>
              </a:rPr>
              <a:t>). </a:t>
            </a:r>
            <a:r>
              <a:rPr lang="en-US" dirty="0">
                <a:latin typeface="Arial" charset="0"/>
              </a:rPr>
              <a:t>T</a:t>
            </a:r>
            <a:r>
              <a:rPr lang="en-US" dirty="0" smtClean="0">
                <a:latin typeface="Arial" charset="0"/>
              </a:rPr>
              <a:t>hese jellyfishes are small, difficult to see </a:t>
            </a:r>
            <a:r>
              <a:rPr lang="en-US" dirty="0">
                <a:latin typeface="Arial" charset="0"/>
              </a:rPr>
              <a:t>and extremely </a:t>
            </a:r>
            <a:r>
              <a:rPr lang="en-US" dirty="0" smtClean="0">
                <a:latin typeface="Arial" charset="0"/>
              </a:rPr>
              <a:t>venomous. The sting causes </a:t>
            </a:r>
            <a:r>
              <a:rPr lang="en-US" dirty="0">
                <a:latin typeface="Arial" charset="0"/>
              </a:rPr>
              <a:t>Irukandji syndrome [2]. During envenomation a two phasic reaction takes place. </a:t>
            </a:r>
            <a:r>
              <a:rPr lang="en-US" dirty="0" smtClean="0">
                <a:latin typeface="Arial" charset="0"/>
              </a:rPr>
              <a:t>This </a:t>
            </a:r>
            <a:r>
              <a:rPr lang="en-US" dirty="0">
                <a:latin typeface="Arial" charset="0"/>
              </a:rPr>
              <a:t>work is aimed to show the effects </a:t>
            </a:r>
            <a:r>
              <a:rPr lang="en-US" dirty="0" smtClean="0">
                <a:latin typeface="Arial" charset="0"/>
              </a:rPr>
              <a:t>and investigate the mode of action (</a:t>
            </a:r>
            <a:r>
              <a:rPr lang="en-US" dirty="0" err="1" smtClean="0">
                <a:latin typeface="Arial" charset="0"/>
              </a:rPr>
              <a:t>MoA</a:t>
            </a:r>
            <a:r>
              <a:rPr lang="en-US" dirty="0" smtClean="0">
                <a:latin typeface="Arial" charset="0"/>
              </a:rPr>
              <a:t>) of </a:t>
            </a:r>
            <a:r>
              <a:rPr lang="en-US" dirty="0">
                <a:latin typeface="Arial" charset="0"/>
              </a:rPr>
              <a:t>CB venom on the cardiovascular system (CVS) in a newly developed physiologically based </a:t>
            </a:r>
            <a:r>
              <a:rPr lang="en-US" dirty="0" smtClean="0">
                <a:latin typeface="Arial" charset="0"/>
              </a:rPr>
              <a:t>pharmacodynamic </a:t>
            </a:r>
            <a:r>
              <a:rPr lang="en-US" dirty="0">
                <a:latin typeface="Arial" charset="0"/>
              </a:rPr>
              <a:t>(PD) model for the CVS. Several hypotheses of toxin mode of actions are </a:t>
            </a:r>
            <a:r>
              <a:rPr lang="en-US" dirty="0" smtClean="0">
                <a:latin typeface="Arial" charset="0"/>
              </a:rPr>
              <a:t>discussed</a:t>
            </a:r>
            <a:r>
              <a:rPr lang="en-US" dirty="0">
                <a:latin typeface="Arial" charset="0"/>
              </a:rPr>
              <a:t>. The Irukandji syndrome is a potentially lethal complex of </a:t>
            </a:r>
            <a:r>
              <a:rPr lang="en-US" dirty="0" smtClean="0">
                <a:latin typeface="Arial" charset="0"/>
              </a:rPr>
              <a:t>clinical signs </a:t>
            </a:r>
            <a:r>
              <a:rPr lang="en-US" dirty="0">
                <a:latin typeface="Arial" charset="0"/>
              </a:rPr>
              <a:t>and symptoms </a:t>
            </a:r>
          </a:p>
        </p:txBody>
      </p:sp>
      <p:sp>
        <p:nvSpPr>
          <p:cNvPr id="2067" name="Abgerundetes Rechteck 29"/>
          <p:cNvSpPr>
            <a:spLocks noChangeArrowheads="1"/>
          </p:cNvSpPr>
          <p:nvPr/>
        </p:nvSpPr>
        <p:spPr bwMode="auto">
          <a:xfrm>
            <a:off x="1357314" y="19421972"/>
            <a:ext cx="13758861" cy="10696078"/>
          </a:xfrm>
          <a:prstGeom prst="roundRect">
            <a:avLst>
              <a:gd name="adj" fmla="val 3704"/>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072" name="Textfeld 43"/>
          <p:cNvSpPr txBox="1">
            <a:spLocks noChangeArrowheads="1"/>
          </p:cNvSpPr>
          <p:nvPr/>
        </p:nvSpPr>
        <p:spPr bwMode="auto">
          <a:xfrm>
            <a:off x="15724186" y="34688954"/>
            <a:ext cx="13771563" cy="276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666750" algn="l"/>
              </a:tabLst>
              <a:defRPr sz="2400">
                <a:solidFill>
                  <a:schemeClr val="tx1"/>
                </a:solidFill>
                <a:latin typeface="Times"/>
              </a:defRPr>
            </a:lvl1pPr>
            <a:lvl2pPr marL="742950" indent="-285750">
              <a:tabLst>
                <a:tab pos="666750" algn="l"/>
              </a:tabLst>
              <a:defRPr sz="2400">
                <a:solidFill>
                  <a:schemeClr val="tx1"/>
                </a:solidFill>
                <a:latin typeface="Times"/>
              </a:defRPr>
            </a:lvl2pPr>
            <a:lvl3pPr marL="1143000" indent="-228600">
              <a:tabLst>
                <a:tab pos="666750" algn="l"/>
              </a:tabLst>
              <a:defRPr sz="2400">
                <a:solidFill>
                  <a:schemeClr val="tx1"/>
                </a:solidFill>
                <a:latin typeface="Times"/>
              </a:defRPr>
            </a:lvl3pPr>
            <a:lvl4pPr marL="1600200" indent="-228600">
              <a:tabLst>
                <a:tab pos="666750" algn="l"/>
              </a:tabLst>
              <a:defRPr sz="2400">
                <a:solidFill>
                  <a:schemeClr val="tx1"/>
                </a:solidFill>
                <a:latin typeface="Times"/>
              </a:defRPr>
            </a:lvl4pPr>
            <a:lvl5pPr marL="2057400" indent="-228600">
              <a:tabLst>
                <a:tab pos="666750" algn="l"/>
              </a:tabLst>
              <a:defRPr sz="2400">
                <a:solidFill>
                  <a:schemeClr val="tx1"/>
                </a:solidFill>
                <a:latin typeface="Times"/>
              </a:defRPr>
            </a:lvl5pPr>
            <a:lvl6pPr marL="2514600" indent="-228600" eaLnBrk="0" fontAlgn="base" hangingPunct="0">
              <a:spcBef>
                <a:spcPct val="0"/>
              </a:spcBef>
              <a:spcAft>
                <a:spcPct val="0"/>
              </a:spcAft>
              <a:tabLst>
                <a:tab pos="666750" algn="l"/>
              </a:tabLst>
              <a:defRPr sz="2400">
                <a:solidFill>
                  <a:schemeClr val="tx1"/>
                </a:solidFill>
                <a:latin typeface="Times"/>
              </a:defRPr>
            </a:lvl6pPr>
            <a:lvl7pPr marL="2971800" indent="-228600" eaLnBrk="0" fontAlgn="base" hangingPunct="0">
              <a:spcBef>
                <a:spcPct val="0"/>
              </a:spcBef>
              <a:spcAft>
                <a:spcPct val="0"/>
              </a:spcAft>
              <a:tabLst>
                <a:tab pos="666750" algn="l"/>
              </a:tabLst>
              <a:defRPr sz="2400">
                <a:solidFill>
                  <a:schemeClr val="tx1"/>
                </a:solidFill>
                <a:latin typeface="Times"/>
              </a:defRPr>
            </a:lvl7pPr>
            <a:lvl8pPr marL="3429000" indent="-228600" eaLnBrk="0" fontAlgn="base" hangingPunct="0">
              <a:spcBef>
                <a:spcPct val="0"/>
              </a:spcBef>
              <a:spcAft>
                <a:spcPct val="0"/>
              </a:spcAft>
              <a:tabLst>
                <a:tab pos="666750" algn="l"/>
              </a:tabLst>
              <a:defRPr sz="2400">
                <a:solidFill>
                  <a:schemeClr val="tx1"/>
                </a:solidFill>
                <a:latin typeface="Times"/>
              </a:defRPr>
            </a:lvl8pPr>
            <a:lvl9pPr marL="3886200" indent="-228600" eaLnBrk="0" fontAlgn="base" hangingPunct="0">
              <a:spcBef>
                <a:spcPct val="0"/>
              </a:spcBef>
              <a:spcAft>
                <a:spcPct val="0"/>
              </a:spcAft>
              <a:tabLst>
                <a:tab pos="666750" algn="l"/>
              </a:tabLst>
              <a:defRPr sz="2400">
                <a:solidFill>
                  <a:schemeClr val="tx1"/>
                </a:solidFill>
                <a:latin typeface="Times"/>
              </a:defRPr>
            </a:lvl9pPr>
          </a:lstStyle>
          <a:p>
            <a:pPr algn="just">
              <a:lnSpc>
                <a:spcPts val="3000"/>
              </a:lnSpc>
              <a:spcBef>
                <a:spcPct val="50000"/>
              </a:spcBef>
            </a:pPr>
            <a:r>
              <a:rPr lang="en-US" dirty="0" smtClean="0">
                <a:latin typeface="Arial" charset="0"/>
              </a:rPr>
              <a:t>After investigation of BP and HR profiles during Irukandji syndrome the resulting information was integrated into </a:t>
            </a:r>
            <a:r>
              <a:rPr lang="en-US" dirty="0">
                <a:latin typeface="Arial" charset="0"/>
              </a:rPr>
              <a:t>the physiologically based PD model of the </a:t>
            </a:r>
            <a:r>
              <a:rPr lang="en-US" dirty="0" smtClean="0">
                <a:latin typeface="Arial" charset="0"/>
              </a:rPr>
              <a:t>CVS. </a:t>
            </a:r>
            <a:r>
              <a:rPr lang="en-US" dirty="0">
                <a:latin typeface="Arial" charset="0"/>
              </a:rPr>
              <a:t>The CVS </a:t>
            </a:r>
            <a:r>
              <a:rPr lang="en-US" dirty="0" smtClean="0">
                <a:latin typeface="Arial" charset="0"/>
              </a:rPr>
              <a:t>model is </a:t>
            </a:r>
            <a:r>
              <a:rPr lang="en-US" dirty="0">
                <a:latin typeface="Arial" charset="0"/>
              </a:rPr>
              <a:t>able to represent the pharmacodynamics of CB </a:t>
            </a:r>
            <a:r>
              <a:rPr lang="en-US" dirty="0" smtClean="0">
                <a:latin typeface="Arial" charset="0"/>
              </a:rPr>
              <a:t>toxin. </a:t>
            </a:r>
            <a:r>
              <a:rPr lang="en-US" dirty="0">
                <a:latin typeface="Arial" charset="0"/>
              </a:rPr>
              <a:t>Furthermore, the prediction of the BP, HR and activity of the autonomic nervous system are shown. </a:t>
            </a:r>
            <a:r>
              <a:rPr lang="en-US" dirty="0" smtClean="0">
                <a:latin typeface="Arial" charset="0"/>
              </a:rPr>
              <a:t>The first results indicate that only sympathetic activation is not sufficient to describe the Irukandji syndrome. Our model indicates the inclusion of additional mechanisms like the activation of parasympathetic nerves or direct cardiac or vascular effects. These will be subject to further investigation. </a:t>
            </a:r>
            <a:endParaRPr lang="en-US" dirty="0"/>
          </a:p>
        </p:txBody>
      </p:sp>
      <p:sp>
        <p:nvSpPr>
          <p:cNvPr id="10" name="Textfeld 9"/>
          <p:cNvSpPr txBox="1"/>
          <p:nvPr/>
        </p:nvSpPr>
        <p:spPr>
          <a:xfrm>
            <a:off x="15740062" y="38622095"/>
            <a:ext cx="13839031" cy="3477875"/>
          </a:xfrm>
          <a:prstGeom prst="rect">
            <a:avLst/>
          </a:prstGeom>
          <a:noFill/>
        </p:spPr>
        <p:txBody>
          <a:bodyPr wrap="square" numCol="2" anchor="t">
            <a:spAutoFit/>
          </a:bodyPr>
          <a:lstStyle/>
          <a:p>
            <a:r>
              <a:rPr lang="en-US" sz="2000" dirty="0">
                <a:latin typeface="Arial" pitchFamily="34" charset="0"/>
                <a:cs typeface="Arial" pitchFamily="34" charset="0"/>
              </a:rPr>
              <a:t>[1] Huynh TT, </a:t>
            </a:r>
            <a:r>
              <a:rPr lang="en-US" sz="2000" dirty="0" smtClean="0">
                <a:latin typeface="Arial" pitchFamily="34" charset="0"/>
                <a:cs typeface="Arial" pitchFamily="34" charset="0"/>
              </a:rPr>
              <a:t>2003, Med </a:t>
            </a:r>
            <a:r>
              <a:rPr lang="en-US" sz="2000" dirty="0">
                <a:latin typeface="Arial" pitchFamily="34" charset="0"/>
                <a:cs typeface="Arial" pitchFamily="34" charset="0"/>
              </a:rPr>
              <a:t>J </a:t>
            </a:r>
            <a:r>
              <a:rPr lang="en-US" sz="2000" dirty="0" smtClean="0">
                <a:latin typeface="Arial" pitchFamily="34" charset="0"/>
                <a:cs typeface="Arial" pitchFamily="34" charset="0"/>
              </a:rPr>
              <a:t>Aust.178(1</a:t>
            </a:r>
            <a:r>
              <a:rPr lang="en-US" sz="2000" dirty="0">
                <a:latin typeface="Arial" pitchFamily="34" charset="0"/>
                <a:cs typeface="Arial" pitchFamily="34" charset="0"/>
              </a:rPr>
              <a:t>):38-41.</a:t>
            </a:r>
          </a:p>
          <a:p>
            <a:r>
              <a:rPr lang="en-US" sz="2000" dirty="0">
                <a:latin typeface="Arial" pitchFamily="34" charset="0"/>
                <a:cs typeface="Arial" pitchFamily="34" charset="0"/>
              </a:rPr>
              <a:t>[2] </a:t>
            </a:r>
            <a:r>
              <a:rPr lang="en-US" sz="2000" dirty="0" err="1">
                <a:latin typeface="Arial" pitchFamily="34" charset="0"/>
                <a:cs typeface="Arial" pitchFamily="34" charset="0"/>
              </a:rPr>
              <a:t>Tibballs</a:t>
            </a:r>
            <a:r>
              <a:rPr lang="en-US" sz="2000" dirty="0">
                <a:latin typeface="Arial" pitchFamily="34" charset="0"/>
                <a:cs typeface="Arial" pitchFamily="34" charset="0"/>
              </a:rPr>
              <a:t> J, </a:t>
            </a:r>
            <a:r>
              <a:rPr lang="en-US" sz="2000" dirty="0" smtClean="0">
                <a:latin typeface="Arial" pitchFamily="34" charset="0"/>
                <a:cs typeface="Arial" pitchFamily="34" charset="0"/>
              </a:rPr>
              <a:t>2012, </a:t>
            </a:r>
            <a:r>
              <a:rPr lang="en-US" sz="2000" dirty="0" err="1" smtClean="0">
                <a:latin typeface="Arial" pitchFamily="34" charset="0"/>
                <a:cs typeface="Arial" pitchFamily="34" charset="0"/>
              </a:rPr>
              <a:t>Toxicon</a:t>
            </a:r>
            <a:r>
              <a:rPr lang="en-US" sz="2000" dirty="0">
                <a:latin typeface="Arial" pitchFamily="34" charset="0"/>
                <a:cs typeface="Arial" pitchFamily="34" charset="0"/>
              </a:rPr>
              <a:t>. </a:t>
            </a:r>
            <a:r>
              <a:rPr lang="en-US" sz="2000" dirty="0" smtClean="0">
                <a:latin typeface="Arial" pitchFamily="34" charset="0"/>
                <a:cs typeface="Arial" pitchFamily="34" charset="0"/>
              </a:rPr>
              <a:t>59(6</a:t>
            </a:r>
            <a:r>
              <a:rPr lang="en-US" sz="2000" dirty="0">
                <a:latin typeface="Arial" pitchFamily="34" charset="0"/>
                <a:cs typeface="Arial" pitchFamily="34" charset="0"/>
              </a:rPr>
              <a:t>):617-25.</a:t>
            </a:r>
          </a:p>
          <a:p>
            <a:pPr defTabSz="266700"/>
            <a:r>
              <a:rPr lang="en-US" sz="2000" dirty="0">
                <a:latin typeface="Arial" pitchFamily="34" charset="0"/>
                <a:cs typeface="Arial" pitchFamily="34" charset="0"/>
              </a:rPr>
              <a:t>[3</a:t>
            </a:r>
            <a:r>
              <a:rPr lang="en-US" sz="2000" dirty="0" smtClean="0">
                <a:latin typeface="Arial" pitchFamily="34" charset="0"/>
                <a:cs typeface="Arial" pitchFamily="34" charset="0"/>
              </a:rPr>
              <a:t>] </a:t>
            </a:r>
            <a:r>
              <a:rPr lang="en-US" sz="2000" dirty="0">
                <a:latin typeface="Arial" pitchFamily="34" charset="0"/>
                <a:cs typeface="Arial" pitchFamily="34" charset="0"/>
              </a:rPr>
              <a:t>PAGE 22 (2013) </a:t>
            </a:r>
            <a:r>
              <a:rPr lang="en-US" sz="2000" dirty="0" err="1">
                <a:latin typeface="Arial" pitchFamily="34" charset="0"/>
                <a:cs typeface="Arial" pitchFamily="34" charset="0"/>
              </a:rPr>
              <a:t>Abstr</a:t>
            </a:r>
            <a:r>
              <a:rPr lang="en-US" sz="2000" dirty="0">
                <a:latin typeface="Arial" pitchFamily="34" charset="0"/>
                <a:cs typeface="Arial" pitchFamily="34" charset="0"/>
              </a:rPr>
              <a:t> 2825 [</a:t>
            </a:r>
            <a:r>
              <a:rPr lang="en-US" sz="2000" dirty="0" smtClean="0">
                <a:latin typeface="Arial" pitchFamily="34" charset="0"/>
                <a:cs typeface="Arial" pitchFamily="34" charset="0"/>
              </a:rPr>
              <a:t>www.page-	meeting.org</a:t>
            </a:r>
            <a:r>
              <a:rPr lang="en-US" sz="2000" dirty="0">
                <a:latin typeface="Arial" pitchFamily="34" charset="0"/>
                <a:cs typeface="Arial" pitchFamily="34" charset="0"/>
              </a:rPr>
              <a:t>/?abstract=2825]</a:t>
            </a:r>
            <a:endParaRPr lang="en-US" sz="2000" dirty="0">
              <a:latin typeface="Arial" pitchFamily="34" charset="0"/>
              <a:cs typeface="Arial" pitchFamily="34" charset="0"/>
            </a:endParaRPr>
          </a:p>
          <a:p>
            <a:r>
              <a:rPr lang="en-US" sz="2000" dirty="0" smtClean="0">
                <a:latin typeface="Arial" pitchFamily="34" charset="0"/>
                <a:cs typeface="Arial" pitchFamily="34" charset="0"/>
              </a:rPr>
              <a:t>[4]</a:t>
            </a:r>
            <a:r>
              <a:rPr lang="en-US" sz="2000" dirty="0" smtClean="0">
                <a:latin typeface="Arial" pitchFamily="34" charset="0"/>
                <a:cs typeface="Arial" pitchFamily="34" charset="0"/>
              </a:rPr>
              <a:t> </a:t>
            </a:r>
            <a:r>
              <a:rPr lang="en-US" sz="2000" dirty="0">
                <a:latin typeface="Arial" pitchFamily="34" charset="0"/>
                <a:cs typeface="Arial" pitchFamily="34" charset="0"/>
              </a:rPr>
              <a:t>de Pender AM, </a:t>
            </a:r>
            <a:r>
              <a:rPr lang="en-US" sz="2000" dirty="0" smtClean="0">
                <a:latin typeface="Arial" pitchFamily="34" charset="0"/>
                <a:cs typeface="Arial" pitchFamily="34" charset="0"/>
              </a:rPr>
              <a:t>2006, J </a:t>
            </a:r>
            <a:r>
              <a:rPr lang="en-US" sz="2000" dirty="0">
                <a:latin typeface="Arial" pitchFamily="34" charset="0"/>
                <a:cs typeface="Arial" pitchFamily="34" charset="0"/>
              </a:rPr>
              <a:t>Travel </a:t>
            </a:r>
            <a:r>
              <a:rPr lang="en-US" sz="2000" dirty="0" smtClean="0">
                <a:latin typeface="Arial" pitchFamily="34" charset="0"/>
                <a:cs typeface="Arial" pitchFamily="34" charset="0"/>
              </a:rPr>
              <a:t>Med.13(4</a:t>
            </a:r>
            <a:r>
              <a:rPr lang="en-US" sz="2000" dirty="0">
                <a:latin typeface="Arial" pitchFamily="34" charset="0"/>
                <a:cs typeface="Arial" pitchFamily="34" charset="0"/>
              </a:rPr>
              <a:t>):240-3.</a:t>
            </a:r>
          </a:p>
          <a:p>
            <a:r>
              <a:rPr lang="en-US" sz="2000" dirty="0" smtClean="0">
                <a:latin typeface="Arial" pitchFamily="34" charset="0"/>
                <a:cs typeface="Arial" pitchFamily="34" charset="0"/>
              </a:rPr>
              <a:t>[5] </a:t>
            </a:r>
            <a:r>
              <a:rPr lang="en-US" sz="2000" dirty="0" err="1">
                <a:latin typeface="Arial" pitchFamily="34" charset="0"/>
                <a:cs typeface="Arial" pitchFamily="34" charset="0"/>
              </a:rPr>
              <a:t>Ramasamy</a:t>
            </a:r>
            <a:r>
              <a:rPr lang="en-US" sz="2000" dirty="0">
                <a:latin typeface="Arial" pitchFamily="34" charset="0"/>
                <a:cs typeface="Arial" pitchFamily="34" charset="0"/>
              </a:rPr>
              <a:t> S</a:t>
            </a:r>
            <a:r>
              <a:rPr lang="en-US" sz="2000" dirty="0" smtClean="0">
                <a:latin typeface="Arial" pitchFamily="34" charset="0"/>
                <a:cs typeface="Arial" pitchFamily="34" charset="0"/>
              </a:rPr>
              <a:t>, 2005 </a:t>
            </a:r>
            <a:r>
              <a:rPr lang="en-US" sz="2000" dirty="0" err="1">
                <a:latin typeface="Arial" pitchFamily="34" charset="0"/>
                <a:cs typeface="Arial" pitchFamily="34" charset="0"/>
              </a:rPr>
              <a:t>Toxicon</a:t>
            </a:r>
            <a:r>
              <a:rPr lang="en-US" sz="2000" dirty="0">
                <a:latin typeface="Arial" pitchFamily="34" charset="0"/>
                <a:cs typeface="Arial" pitchFamily="34" charset="0"/>
              </a:rPr>
              <a:t>. </a:t>
            </a:r>
            <a:r>
              <a:rPr lang="en-US" sz="2000" dirty="0" smtClean="0">
                <a:latin typeface="Arial" pitchFamily="34" charset="0"/>
                <a:cs typeface="Arial" pitchFamily="34" charset="0"/>
              </a:rPr>
              <a:t>45(3</a:t>
            </a:r>
            <a:r>
              <a:rPr lang="en-US" sz="2000" dirty="0">
                <a:latin typeface="Arial" pitchFamily="34" charset="0"/>
                <a:cs typeface="Arial" pitchFamily="34" charset="0"/>
              </a:rPr>
              <a:t>):321-7.</a:t>
            </a:r>
          </a:p>
          <a:p>
            <a:r>
              <a:rPr lang="en-US" sz="2000" dirty="0" smtClean="0">
                <a:latin typeface="Arial" pitchFamily="34" charset="0"/>
                <a:cs typeface="Arial" pitchFamily="34" charset="0"/>
              </a:rPr>
              <a:t>[6] </a:t>
            </a:r>
            <a:r>
              <a:rPr lang="en-US" sz="2000" dirty="0" err="1">
                <a:latin typeface="Arial" pitchFamily="34" charset="0"/>
                <a:cs typeface="Arial" pitchFamily="34" charset="0"/>
              </a:rPr>
              <a:t>Ramasamy</a:t>
            </a:r>
            <a:r>
              <a:rPr lang="en-US" sz="2000" dirty="0">
                <a:latin typeface="Arial" pitchFamily="34" charset="0"/>
                <a:cs typeface="Arial" pitchFamily="34" charset="0"/>
              </a:rPr>
              <a:t> S</a:t>
            </a:r>
            <a:r>
              <a:rPr lang="en-US" sz="2000" dirty="0" smtClean="0">
                <a:latin typeface="Arial" pitchFamily="34" charset="0"/>
                <a:cs typeface="Arial" pitchFamily="34" charset="0"/>
              </a:rPr>
              <a:t>, 2005 </a:t>
            </a:r>
            <a:r>
              <a:rPr lang="en-US" sz="2000" dirty="0" err="1">
                <a:latin typeface="Arial" pitchFamily="34" charset="0"/>
                <a:cs typeface="Arial" pitchFamily="34" charset="0"/>
              </a:rPr>
              <a:t>Toxicol</a:t>
            </a:r>
            <a:r>
              <a:rPr lang="en-US" sz="2000" dirty="0">
                <a:latin typeface="Arial" pitchFamily="34" charset="0"/>
                <a:cs typeface="Arial" pitchFamily="34" charset="0"/>
              </a:rPr>
              <a:t> </a:t>
            </a:r>
            <a:r>
              <a:rPr lang="en-US" sz="2000" dirty="0" smtClean="0">
                <a:latin typeface="Arial" pitchFamily="34" charset="0"/>
                <a:cs typeface="Arial" pitchFamily="34" charset="0"/>
              </a:rPr>
              <a:t>Lett.155(2</a:t>
            </a:r>
            <a:r>
              <a:rPr lang="en-US" sz="2000" dirty="0">
                <a:latin typeface="Arial" pitchFamily="34" charset="0"/>
                <a:cs typeface="Arial" pitchFamily="34" charset="0"/>
              </a:rPr>
              <a:t>):219-26.</a:t>
            </a:r>
          </a:p>
          <a:p>
            <a:pPr defTabSz="261938"/>
            <a:r>
              <a:rPr lang="en-US" sz="2000" dirty="0" smtClean="0">
                <a:latin typeface="Arial" pitchFamily="34" charset="0"/>
                <a:cs typeface="Arial" pitchFamily="34" charset="0"/>
              </a:rPr>
              <a:t>[7] </a:t>
            </a:r>
            <a:r>
              <a:rPr lang="en-US" sz="2000" dirty="0" err="1">
                <a:latin typeface="Arial" pitchFamily="34" charset="0"/>
                <a:cs typeface="Arial" pitchFamily="34" charset="0"/>
              </a:rPr>
              <a:t>Winkel</a:t>
            </a:r>
            <a:r>
              <a:rPr lang="en-US" sz="2000" dirty="0">
                <a:latin typeface="Arial" pitchFamily="34" charset="0"/>
                <a:cs typeface="Arial" pitchFamily="34" charset="0"/>
              </a:rPr>
              <a:t> KD, </a:t>
            </a:r>
            <a:r>
              <a:rPr lang="en-US" sz="2000" dirty="0" smtClean="0">
                <a:latin typeface="Arial" pitchFamily="34" charset="0"/>
                <a:cs typeface="Arial" pitchFamily="34" charset="0"/>
              </a:rPr>
              <a:t>2005, </a:t>
            </a:r>
            <a:r>
              <a:rPr lang="en-US" sz="2000" dirty="0" err="1" smtClean="0">
                <a:latin typeface="Arial" pitchFamily="34" charset="0"/>
                <a:cs typeface="Arial" pitchFamily="34" charset="0"/>
              </a:rPr>
              <a:t>Clin</a:t>
            </a:r>
            <a:r>
              <a:rPr lang="en-US" sz="2000" dirty="0" smtClean="0">
                <a:latin typeface="Arial" pitchFamily="34" charset="0"/>
                <a:cs typeface="Arial" pitchFamily="34" charset="0"/>
              </a:rPr>
              <a:t> </a:t>
            </a:r>
            <a:r>
              <a:rPr lang="en-US" sz="2000" dirty="0" err="1">
                <a:latin typeface="Arial" pitchFamily="34" charset="0"/>
                <a:cs typeface="Arial" pitchFamily="34" charset="0"/>
              </a:rPr>
              <a:t>Exp</a:t>
            </a:r>
            <a:r>
              <a:rPr lang="en-US" sz="2000" dirty="0">
                <a:latin typeface="Arial" pitchFamily="34" charset="0"/>
                <a:cs typeface="Arial" pitchFamily="34" charset="0"/>
              </a:rPr>
              <a:t> </a:t>
            </a:r>
            <a:r>
              <a:rPr lang="en-US" sz="2000" dirty="0" err="1">
                <a:latin typeface="Arial" pitchFamily="34" charset="0"/>
                <a:cs typeface="Arial" pitchFamily="34" charset="0"/>
              </a:rPr>
              <a:t>Pharmacol</a:t>
            </a:r>
            <a:r>
              <a:rPr lang="en-US" sz="2000" dirty="0">
                <a:latin typeface="Arial" pitchFamily="34" charset="0"/>
                <a:cs typeface="Arial" pitchFamily="34" charset="0"/>
              </a:rPr>
              <a:t> </a:t>
            </a:r>
            <a:r>
              <a:rPr lang="en-US" sz="2000" dirty="0" smtClean="0">
                <a:latin typeface="Arial" pitchFamily="34" charset="0"/>
                <a:cs typeface="Arial" pitchFamily="34" charset="0"/>
              </a:rPr>
              <a:t>Physiol. 32(9):	777-88</a:t>
            </a:r>
            <a:r>
              <a:rPr lang="en-US" sz="2000" dirty="0">
                <a:latin typeface="Arial" pitchFamily="34" charset="0"/>
                <a:cs typeface="Arial" pitchFamily="34" charset="0"/>
              </a:rPr>
              <a:t>.</a:t>
            </a:r>
          </a:p>
          <a:p>
            <a:r>
              <a:rPr lang="en-US" sz="2000" dirty="0" smtClean="0">
                <a:latin typeface="Arial" pitchFamily="34" charset="0"/>
                <a:cs typeface="Arial" pitchFamily="34" charset="0"/>
              </a:rPr>
              <a:t>[8] </a:t>
            </a:r>
            <a:r>
              <a:rPr lang="en-US" sz="2000" dirty="0">
                <a:latin typeface="Arial" pitchFamily="34" charset="0"/>
                <a:cs typeface="Arial" pitchFamily="34" charset="0"/>
              </a:rPr>
              <a:t>Li R</a:t>
            </a:r>
            <a:r>
              <a:rPr lang="en-US" sz="2000" dirty="0" smtClean="0">
                <a:latin typeface="Arial" pitchFamily="34" charset="0"/>
                <a:cs typeface="Arial" pitchFamily="34" charset="0"/>
              </a:rPr>
              <a:t>, 2011, </a:t>
            </a:r>
            <a:r>
              <a:rPr lang="en-US" sz="2000" dirty="0" err="1">
                <a:latin typeface="Arial" pitchFamily="34" charset="0"/>
                <a:cs typeface="Arial" pitchFamily="34" charset="0"/>
              </a:rPr>
              <a:t>Toxicol</a:t>
            </a:r>
            <a:r>
              <a:rPr lang="en-US" sz="2000" dirty="0">
                <a:latin typeface="Arial" pitchFamily="34" charset="0"/>
                <a:cs typeface="Arial" pitchFamily="34" charset="0"/>
              </a:rPr>
              <a:t> </a:t>
            </a:r>
            <a:r>
              <a:rPr lang="en-US" sz="2000" dirty="0" err="1">
                <a:latin typeface="Arial" pitchFamily="34" charset="0"/>
                <a:cs typeface="Arial" pitchFamily="34" charset="0"/>
              </a:rPr>
              <a:t>Lett</a:t>
            </a:r>
            <a:r>
              <a:rPr lang="en-US" sz="2000" dirty="0">
                <a:latin typeface="Arial" pitchFamily="34" charset="0"/>
                <a:cs typeface="Arial" pitchFamily="34" charset="0"/>
              </a:rPr>
              <a:t>. </a:t>
            </a:r>
            <a:r>
              <a:rPr lang="en-US" sz="2000" dirty="0" smtClean="0">
                <a:latin typeface="Arial" pitchFamily="34" charset="0"/>
                <a:cs typeface="Arial" pitchFamily="34" charset="0"/>
              </a:rPr>
              <a:t>201(3</a:t>
            </a:r>
            <a:r>
              <a:rPr lang="en-US" sz="2000" dirty="0">
                <a:latin typeface="Arial" pitchFamily="34" charset="0"/>
                <a:cs typeface="Arial" pitchFamily="34" charset="0"/>
              </a:rPr>
              <a:t>):221-9</a:t>
            </a:r>
            <a:r>
              <a:rPr lang="en-US" sz="2000" dirty="0" smtClean="0">
                <a:latin typeface="Arial" pitchFamily="34" charset="0"/>
                <a:cs typeface="Arial" pitchFamily="34" charset="0"/>
              </a:rPr>
              <a:t>.</a:t>
            </a:r>
          </a:p>
          <a:p>
            <a:pPr>
              <a:spcBef>
                <a:spcPts val="0"/>
              </a:spcBef>
              <a:tabLst>
                <a:tab pos="666750" algn="l"/>
              </a:tabLst>
              <a:defRPr/>
            </a:pPr>
            <a:r>
              <a:rPr lang="en-US" sz="2000" dirty="0" smtClean="0">
                <a:latin typeface="Arial" pitchFamily="34" charset="0"/>
                <a:cs typeface="Arial" pitchFamily="34" charset="0"/>
              </a:rPr>
              <a:t>[9] </a:t>
            </a:r>
            <a:r>
              <a:rPr lang="en-US" sz="2000" dirty="0" err="1" smtClean="0">
                <a:latin typeface="Arial" pitchFamily="34" charset="0"/>
                <a:cs typeface="Arial" pitchFamily="34" charset="0"/>
              </a:rPr>
              <a:t>Andras</a:t>
            </a:r>
            <a:r>
              <a:rPr lang="en-US" sz="2000" dirty="0" smtClean="0">
                <a:latin typeface="Arial" pitchFamily="34" charset="0"/>
                <a:cs typeface="Arial" pitchFamily="34" charset="0"/>
              </a:rPr>
              <a:t> C.D., 2011, Brain Res Bullet., 86:195-202</a:t>
            </a:r>
            <a:r>
              <a:rPr lang="en-US" sz="2000" dirty="0">
                <a:latin typeface="Arial" pitchFamily="34" charset="0"/>
                <a:cs typeface="Arial" pitchFamily="34" charset="0"/>
              </a:rPr>
              <a:t>. </a:t>
            </a:r>
            <a:endParaRPr lang="en-US" sz="2000" dirty="0" smtClean="0">
              <a:latin typeface="Arial" pitchFamily="34" charset="0"/>
              <a:cs typeface="Arial" pitchFamily="34" charset="0"/>
            </a:endParaRPr>
          </a:p>
          <a:p>
            <a:pPr>
              <a:spcBef>
                <a:spcPts val="0"/>
              </a:spcBef>
              <a:tabLst>
                <a:tab pos="666750" algn="l"/>
              </a:tabLst>
              <a:defRPr/>
            </a:pPr>
            <a:r>
              <a:rPr lang="en-US" sz="2000" dirty="0" smtClean="0">
                <a:latin typeface="Arial" pitchFamily="34" charset="0"/>
                <a:cs typeface="Arial" pitchFamily="34" charset="0"/>
              </a:rPr>
              <a:t>[10] </a:t>
            </a:r>
            <a:r>
              <a:rPr lang="en-US" sz="2000" dirty="0" err="1">
                <a:latin typeface="Arial" pitchFamily="34" charset="0"/>
                <a:cs typeface="Arial" pitchFamily="34" charset="0"/>
              </a:rPr>
              <a:t>D’Angelo</a:t>
            </a:r>
            <a:r>
              <a:rPr lang="en-US" sz="2000" dirty="0">
                <a:latin typeface="Arial" pitchFamily="34" charset="0"/>
                <a:cs typeface="Arial" pitchFamily="34" charset="0"/>
              </a:rPr>
              <a:t>, 2005, ESAIM: Proceedings, 14:72-88.</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11] </a:t>
            </a:r>
            <a:r>
              <a:rPr lang="en-US" sz="2000" dirty="0" err="1">
                <a:latin typeface="Arial" pitchFamily="34" charset="0"/>
                <a:cs typeface="Arial" pitchFamily="34" charset="0"/>
              </a:rPr>
              <a:t>Karnad</a:t>
            </a:r>
            <a:r>
              <a:rPr lang="en-US" sz="2000" dirty="0">
                <a:latin typeface="Arial" pitchFamily="34" charset="0"/>
                <a:cs typeface="Arial" pitchFamily="34" charset="0"/>
              </a:rPr>
              <a:t> D.R., 1998, Heart, 79:485-489. </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12] </a:t>
            </a:r>
            <a:r>
              <a:rPr lang="en-US" sz="2000" dirty="0" err="1">
                <a:latin typeface="Arial" pitchFamily="34" charset="0"/>
                <a:cs typeface="Arial" pitchFamily="34" charset="0"/>
              </a:rPr>
              <a:t>Tiong</a:t>
            </a:r>
            <a:r>
              <a:rPr lang="en-US" sz="2000" dirty="0">
                <a:latin typeface="Arial" pitchFamily="34" charset="0"/>
                <a:cs typeface="Arial" pitchFamily="34" charset="0"/>
              </a:rPr>
              <a:t> K., 2009, </a:t>
            </a:r>
            <a:r>
              <a:rPr lang="en-US" sz="2000" dirty="0" err="1">
                <a:latin typeface="Arial" pitchFamily="34" charset="0"/>
                <a:cs typeface="Arial" pitchFamily="34" charset="0"/>
              </a:rPr>
              <a:t>Eur</a:t>
            </a:r>
            <a:r>
              <a:rPr lang="en-US" sz="2000" dirty="0">
                <a:latin typeface="Arial" pitchFamily="34" charset="0"/>
                <a:cs typeface="Arial" pitchFamily="34" charset="0"/>
              </a:rPr>
              <a:t> J of </a:t>
            </a:r>
            <a:r>
              <a:rPr lang="en-US" sz="2000" dirty="0" err="1">
                <a:latin typeface="Arial" pitchFamily="34" charset="0"/>
                <a:cs typeface="Arial" pitchFamily="34" charset="0"/>
              </a:rPr>
              <a:t>Echocard</a:t>
            </a:r>
            <a:r>
              <a:rPr lang="en-US" sz="2000" dirty="0">
                <a:latin typeface="Arial" pitchFamily="34" charset="0"/>
                <a:cs typeface="Arial" pitchFamily="34" charset="0"/>
              </a:rPr>
              <a:t>, 10:334-336.</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13] </a:t>
            </a:r>
            <a:r>
              <a:rPr lang="en-US" sz="2000" dirty="0">
                <a:latin typeface="Arial" pitchFamily="34" charset="0"/>
                <a:cs typeface="Arial" pitchFamily="34" charset="0"/>
              </a:rPr>
              <a:t>Pereira P., 2010, </a:t>
            </a:r>
            <a:r>
              <a:rPr lang="en-US" sz="2000" dirty="0" err="1">
                <a:latin typeface="Arial" pitchFamily="34" charset="0"/>
                <a:cs typeface="Arial" pitchFamily="34" charset="0"/>
              </a:rPr>
              <a:t>Clin</a:t>
            </a:r>
            <a:r>
              <a:rPr lang="en-US" sz="2000" dirty="0">
                <a:latin typeface="Arial" pitchFamily="34" charset="0"/>
                <a:cs typeface="Arial" pitchFamily="34" charset="0"/>
              </a:rPr>
              <a:t> </a:t>
            </a:r>
            <a:r>
              <a:rPr lang="en-US" sz="2000" dirty="0" err="1">
                <a:latin typeface="Arial" pitchFamily="34" charset="0"/>
                <a:cs typeface="Arial" pitchFamily="34" charset="0"/>
              </a:rPr>
              <a:t>Tox</a:t>
            </a:r>
            <a:r>
              <a:rPr lang="en-US" sz="2000" dirty="0">
                <a:latin typeface="Arial" pitchFamily="34" charset="0"/>
                <a:cs typeface="Arial" pitchFamily="34" charset="0"/>
              </a:rPr>
              <a:t>, 48:390-392.</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14] </a:t>
            </a:r>
            <a:r>
              <a:rPr lang="en-US" sz="2000" dirty="0" err="1">
                <a:latin typeface="Arial" pitchFamily="34" charset="0"/>
                <a:cs typeface="Arial" pitchFamily="34" charset="0"/>
              </a:rPr>
              <a:t>Fenner</a:t>
            </a:r>
            <a:r>
              <a:rPr lang="en-US" sz="2000" dirty="0">
                <a:latin typeface="Arial" pitchFamily="34" charset="0"/>
                <a:cs typeface="Arial" pitchFamily="34" charset="0"/>
              </a:rPr>
              <a:t> P.J., 1988, Med J </a:t>
            </a:r>
            <a:r>
              <a:rPr lang="en-US" sz="2000" dirty="0" err="1">
                <a:latin typeface="Arial" pitchFamily="34" charset="0"/>
                <a:cs typeface="Arial" pitchFamily="34" charset="0"/>
              </a:rPr>
              <a:t>Aust</a:t>
            </a:r>
            <a:r>
              <a:rPr lang="en-US" sz="2000" dirty="0">
                <a:latin typeface="Arial" pitchFamily="34" charset="0"/>
                <a:cs typeface="Arial" pitchFamily="34" charset="0"/>
              </a:rPr>
              <a:t>, 149:150-156.</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15] </a:t>
            </a:r>
            <a:r>
              <a:rPr lang="en-US" sz="2000" dirty="0" err="1">
                <a:latin typeface="Arial" pitchFamily="34" charset="0"/>
                <a:cs typeface="Arial" pitchFamily="34" charset="0"/>
              </a:rPr>
              <a:t>Fenner</a:t>
            </a:r>
            <a:r>
              <a:rPr lang="en-US" sz="2000" dirty="0">
                <a:latin typeface="Arial" pitchFamily="34" charset="0"/>
                <a:cs typeface="Arial" pitchFamily="34" charset="0"/>
              </a:rPr>
              <a:t> P.J., 2002, MJA, 177:362-363.</a:t>
            </a:r>
          </a:p>
          <a:p>
            <a:pPr>
              <a:spcBef>
                <a:spcPts val="0"/>
              </a:spcBef>
              <a:tabLst>
                <a:tab pos="666750"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16] </a:t>
            </a:r>
            <a:r>
              <a:rPr lang="en-US" sz="2000" dirty="0" err="1">
                <a:latin typeface="Arial" pitchFamily="34" charset="0"/>
                <a:cs typeface="Arial" pitchFamily="34" charset="0"/>
              </a:rPr>
              <a:t>Nickson</a:t>
            </a:r>
            <a:r>
              <a:rPr lang="en-US" sz="2000" dirty="0">
                <a:latin typeface="Arial" pitchFamily="34" charset="0"/>
                <a:cs typeface="Arial" pitchFamily="34" charset="0"/>
              </a:rPr>
              <a:t> C.P., 2009, Ann of </a:t>
            </a:r>
            <a:r>
              <a:rPr lang="en-US" sz="2000" dirty="0" err="1">
                <a:latin typeface="Arial" pitchFamily="34" charset="0"/>
                <a:cs typeface="Arial" pitchFamily="34" charset="0"/>
              </a:rPr>
              <a:t>Em</a:t>
            </a:r>
            <a:r>
              <a:rPr lang="en-US" sz="2000" dirty="0">
                <a:latin typeface="Arial" pitchFamily="34" charset="0"/>
                <a:cs typeface="Arial" pitchFamily="34" charset="0"/>
              </a:rPr>
              <a:t> Med, 54(3):395-403.</a:t>
            </a:r>
          </a:p>
          <a:p>
            <a:pPr defTabSz="434975">
              <a:spcBef>
                <a:spcPts val="0"/>
              </a:spcBef>
              <a:tabLst>
                <a:tab pos="363538" algn="l"/>
              </a:tabLst>
              <a:defRPr/>
            </a:pPr>
            <a:r>
              <a:rPr lang="en-US" sz="2000" dirty="0">
                <a:latin typeface="Arial" pitchFamily="34" charset="0"/>
                <a:cs typeface="Arial" pitchFamily="34" charset="0"/>
              </a:rPr>
              <a:t>[</a:t>
            </a:r>
            <a:r>
              <a:rPr lang="en-US" sz="2000" dirty="0" smtClean="0">
                <a:latin typeface="Arial" pitchFamily="34" charset="0"/>
                <a:cs typeface="Arial" pitchFamily="34" charset="0"/>
              </a:rPr>
              <a:t>17] </a:t>
            </a:r>
            <a:r>
              <a:rPr lang="en-US" sz="2000" dirty="0" err="1">
                <a:latin typeface="Arial" pitchFamily="34" charset="0"/>
                <a:cs typeface="Arial" pitchFamily="34" charset="0"/>
              </a:rPr>
              <a:t>Yashimoto</a:t>
            </a:r>
            <a:r>
              <a:rPr lang="en-US" sz="2000" dirty="0">
                <a:latin typeface="Arial" pitchFamily="34" charset="0"/>
                <a:cs typeface="Arial" pitchFamily="34" charset="0"/>
              </a:rPr>
              <a:t> C.M., 2002, Trans R </a:t>
            </a:r>
            <a:r>
              <a:rPr lang="en-US" sz="2000" dirty="0" err="1">
                <a:latin typeface="Arial" pitchFamily="34" charset="0"/>
                <a:cs typeface="Arial" pitchFamily="34" charset="0"/>
              </a:rPr>
              <a:t>Soc</a:t>
            </a:r>
            <a:r>
              <a:rPr lang="en-US" sz="2000" dirty="0">
                <a:latin typeface="Arial" pitchFamily="34" charset="0"/>
                <a:cs typeface="Arial" pitchFamily="34" charset="0"/>
              </a:rPr>
              <a:t> Trop Med </a:t>
            </a:r>
            <a:r>
              <a:rPr lang="en-US" sz="2000" dirty="0" err="1">
                <a:latin typeface="Arial" pitchFamily="34" charset="0"/>
                <a:cs typeface="Arial" pitchFamily="34" charset="0"/>
              </a:rPr>
              <a:t>Hyg</a:t>
            </a:r>
            <a:r>
              <a:rPr lang="en-US" sz="2000" dirty="0">
                <a:latin typeface="Arial" pitchFamily="34" charset="0"/>
                <a:cs typeface="Arial" pitchFamily="34" charset="0"/>
              </a:rPr>
              <a:t>, 	96:300-	303.</a:t>
            </a:r>
          </a:p>
          <a:p>
            <a:endParaRPr lang="en-US" sz="2000" dirty="0" smtClean="0">
              <a:latin typeface="Arial" pitchFamily="34" charset="0"/>
              <a:cs typeface="Arial" pitchFamily="34" charset="0"/>
            </a:endParaRPr>
          </a:p>
        </p:txBody>
      </p:sp>
      <p:sp>
        <p:nvSpPr>
          <p:cNvPr id="2" name="Textfeld 14"/>
          <p:cNvSpPr txBox="1">
            <a:spLocks noChangeArrowheads="1"/>
          </p:cNvSpPr>
          <p:nvPr/>
        </p:nvSpPr>
        <p:spPr bwMode="auto">
          <a:xfrm>
            <a:off x="1552575" y="3727450"/>
            <a:ext cx="8810625" cy="68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176713">
              <a:defRPr sz="2400">
                <a:solidFill>
                  <a:schemeClr val="tx1"/>
                </a:solidFill>
                <a:latin typeface="Times"/>
              </a:defRPr>
            </a:lvl1pPr>
            <a:lvl2pPr marL="742950" indent="-285750" defTabSz="4176713">
              <a:defRPr sz="2400">
                <a:solidFill>
                  <a:schemeClr val="tx1"/>
                </a:solidFill>
                <a:latin typeface="Times"/>
              </a:defRPr>
            </a:lvl2pPr>
            <a:lvl3pPr marL="1143000" indent="-228600" defTabSz="4176713">
              <a:defRPr sz="2400">
                <a:solidFill>
                  <a:schemeClr val="tx1"/>
                </a:solidFill>
                <a:latin typeface="Times"/>
              </a:defRPr>
            </a:lvl3pPr>
            <a:lvl4pPr marL="1600200" indent="-228600" defTabSz="4176713">
              <a:defRPr sz="2400">
                <a:solidFill>
                  <a:schemeClr val="tx1"/>
                </a:solidFill>
                <a:latin typeface="Times"/>
              </a:defRPr>
            </a:lvl4pPr>
            <a:lvl5pPr marL="2057400" indent="-228600" defTabSz="4176713">
              <a:defRPr sz="2400">
                <a:solidFill>
                  <a:schemeClr val="tx1"/>
                </a:solidFill>
                <a:latin typeface="Times"/>
              </a:defRPr>
            </a:lvl5pPr>
            <a:lvl6pPr marL="2514600" indent="-228600" defTabSz="4176713" eaLnBrk="0" fontAlgn="base" hangingPunct="0">
              <a:spcBef>
                <a:spcPct val="0"/>
              </a:spcBef>
              <a:spcAft>
                <a:spcPct val="0"/>
              </a:spcAft>
              <a:defRPr sz="2400">
                <a:solidFill>
                  <a:schemeClr val="tx1"/>
                </a:solidFill>
                <a:latin typeface="Times"/>
              </a:defRPr>
            </a:lvl6pPr>
            <a:lvl7pPr marL="2971800" indent="-228600" defTabSz="4176713" eaLnBrk="0" fontAlgn="base" hangingPunct="0">
              <a:spcBef>
                <a:spcPct val="0"/>
              </a:spcBef>
              <a:spcAft>
                <a:spcPct val="0"/>
              </a:spcAft>
              <a:defRPr sz="2400">
                <a:solidFill>
                  <a:schemeClr val="tx1"/>
                </a:solidFill>
                <a:latin typeface="Times"/>
              </a:defRPr>
            </a:lvl7pPr>
            <a:lvl8pPr marL="3429000" indent="-228600" defTabSz="4176713" eaLnBrk="0" fontAlgn="base" hangingPunct="0">
              <a:spcBef>
                <a:spcPct val="0"/>
              </a:spcBef>
              <a:spcAft>
                <a:spcPct val="0"/>
              </a:spcAft>
              <a:defRPr sz="2400">
                <a:solidFill>
                  <a:schemeClr val="tx1"/>
                </a:solidFill>
                <a:latin typeface="Times"/>
              </a:defRPr>
            </a:lvl8pPr>
            <a:lvl9pPr marL="3886200" indent="-228600" defTabSz="4176713" eaLnBrk="0" fontAlgn="base" hangingPunct="0">
              <a:spcBef>
                <a:spcPct val="0"/>
              </a:spcBef>
              <a:spcAft>
                <a:spcPct val="0"/>
              </a:spcAft>
              <a:defRPr sz="2400">
                <a:solidFill>
                  <a:schemeClr val="tx1"/>
                </a:solidFill>
                <a:latin typeface="Times"/>
              </a:defRPr>
            </a:lvl9pPr>
          </a:lstStyle>
          <a:p>
            <a:pPr eaLnBrk="1" hangingPunct="1">
              <a:lnSpc>
                <a:spcPts val="5000"/>
              </a:lnSpc>
            </a:pPr>
            <a:r>
              <a:rPr lang="en-GB" sz="4000" dirty="0">
                <a:solidFill>
                  <a:srgbClr val="000000"/>
                </a:solidFill>
                <a:latin typeface="Arial" charset="0"/>
              </a:rPr>
              <a:t>* </a:t>
            </a:r>
            <a:r>
              <a:rPr lang="en-GB" sz="4000" i="1" u="sng" dirty="0" smtClean="0">
                <a:solidFill>
                  <a:srgbClr val="000000"/>
                </a:solidFill>
                <a:latin typeface="Arial" charset="0"/>
              </a:rPr>
              <a:t>k.blei@jacobs-university.de</a:t>
            </a:r>
            <a:endParaRPr lang="en-GB" sz="4000" i="1" u="sng" dirty="0">
              <a:solidFill>
                <a:srgbClr val="000000"/>
              </a:solidFill>
              <a:latin typeface="Arial" charset="0"/>
            </a:endParaRPr>
          </a:p>
        </p:txBody>
      </p:sp>
      <p:sp>
        <p:nvSpPr>
          <p:cNvPr id="57" name="Text Box 670"/>
          <p:cNvSpPr txBox="1">
            <a:spLocks noChangeArrowheads="1"/>
          </p:cNvSpPr>
          <p:nvPr/>
        </p:nvSpPr>
        <p:spPr bwMode="auto">
          <a:xfrm>
            <a:off x="9309626" y="19870050"/>
            <a:ext cx="561605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spcBef>
                <a:spcPct val="50000"/>
              </a:spcBef>
            </a:pPr>
            <a:r>
              <a:rPr lang="en-GB" sz="2000" b="1" dirty="0">
                <a:solidFill>
                  <a:srgbClr val="000000"/>
                </a:solidFill>
                <a:latin typeface="Arial" charset="0"/>
              </a:rPr>
              <a:t>Figure 1: </a:t>
            </a:r>
            <a:r>
              <a:rPr lang="en-GB" sz="2000" b="1" dirty="0" smtClean="0">
                <a:solidFill>
                  <a:srgbClr val="000000"/>
                </a:solidFill>
                <a:latin typeface="Arial" charset="0"/>
              </a:rPr>
              <a:t>Toxin’s Mechanism of Action. </a:t>
            </a:r>
            <a:r>
              <a:rPr lang="en-GB" sz="2000" dirty="0" smtClean="0">
                <a:solidFill>
                  <a:srgbClr val="000000"/>
                </a:solidFill>
                <a:latin typeface="Arial" charset="0"/>
              </a:rPr>
              <a:t>Figure 1A) </a:t>
            </a:r>
            <a:r>
              <a:rPr lang="en-GB" sz="2000" dirty="0">
                <a:solidFill>
                  <a:srgbClr val="000000"/>
                </a:solidFill>
                <a:latin typeface="Arial" charset="0"/>
              </a:rPr>
              <a:t>shows</a:t>
            </a:r>
            <a:r>
              <a:rPr lang="en-GB" sz="2000" dirty="0" smtClean="0">
                <a:solidFill>
                  <a:srgbClr val="000000"/>
                </a:solidFill>
                <a:latin typeface="Arial" charset="0"/>
              </a:rPr>
              <a:t> the toxin’s mechanism of action at the sympathetic nerve terminal. The Toxin opens </a:t>
            </a:r>
            <a:r>
              <a:rPr lang="en-GB" sz="2000" dirty="0" err="1" smtClean="0">
                <a:solidFill>
                  <a:srgbClr val="000000"/>
                </a:solidFill>
                <a:latin typeface="Arial" charset="0"/>
              </a:rPr>
              <a:t>tetrodotoxin</a:t>
            </a:r>
            <a:r>
              <a:rPr lang="en-GB" sz="2000" dirty="0" smtClean="0">
                <a:solidFill>
                  <a:srgbClr val="000000"/>
                </a:solidFill>
                <a:latin typeface="Arial" charset="0"/>
              </a:rPr>
              <a:t>-sensitive </a:t>
            </a:r>
            <a:r>
              <a:rPr lang="en-GB" sz="2000" dirty="0" err="1" smtClean="0">
                <a:solidFill>
                  <a:srgbClr val="000000"/>
                </a:solidFill>
                <a:latin typeface="Arial" charset="0"/>
              </a:rPr>
              <a:t>prejunctional</a:t>
            </a:r>
            <a:r>
              <a:rPr lang="en-GB" sz="2000" dirty="0" smtClean="0">
                <a:solidFill>
                  <a:srgbClr val="000000"/>
                </a:solidFill>
                <a:latin typeface="Arial" charset="0"/>
              </a:rPr>
              <a:t> sodium channels (NAV). The </a:t>
            </a:r>
            <a:r>
              <a:rPr lang="en-GB" sz="2000" dirty="0" err="1" smtClean="0">
                <a:solidFill>
                  <a:srgbClr val="000000"/>
                </a:solidFill>
                <a:latin typeface="Arial" charset="0"/>
              </a:rPr>
              <a:t>Na+influx</a:t>
            </a:r>
            <a:r>
              <a:rPr lang="en-GB" sz="2000" dirty="0" smtClean="0">
                <a:solidFill>
                  <a:srgbClr val="000000"/>
                </a:solidFill>
                <a:latin typeface="Arial" charset="0"/>
              </a:rPr>
              <a:t> induces opening of N-type Ca2+ channels (NACV) and calcium (Ca2+) influx appears. The depolarization from -70 to -10 mV triggers the release of Adrenaline (AD) and Noradrenaline (NAD). </a:t>
            </a:r>
          </a:p>
          <a:p>
            <a:pPr algn="just">
              <a:spcBef>
                <a:spcPct val="50000"/>
              </a:spcBef>
            </a:pPr>
            <a:r>
              <a:rPr lang="en-GB" sz="2000" dirty="0" smtClean="0">
                <a:solidFill>
                  <a:srgbClr val="000000"/>
                </a:solidFill>
                <a:latin typeface="Arial" charset="0"/>
              </a:rPr>
              <a:t>In Figure 1B) the mechanism of AD and NAD binding at the </a:t>
            </a:r>
            <a:r>
              <a:rPr lang="en-GB" sz="2000" dirty="0" err="1" smtClean="0">
                <a:solidFill>
                  <a:srgbClr val="000000"/>
                </a:solidFill>
                <a:latin typeface="Arial" charset="0"/>
              </a:rPr>
              <a:t>cardiomyocyte</a:t>
            </a:r>
            <a:r>
              <a:rPr lang="en-GB" sz="2000" dirty="0" smtClean="0">
                <a:solidFill>
                  <a:srgbClr val="000000"/>
                </a:solidFill>
                <a:latin typeface="Arial" charset="0"/>
              </a:rPr>
              <a:t> are shown. Beta-adrenergic receptor (BAR) stimulation increases the Ca2+ influx by L-type calcium channel (L-TCC) activation. Additionally the venom induces the influx of Na+ by the NAV channel, which is then changed by the Na+-Ca2+ exchanger (NCX) to an additional Ca2+ influx.</a:t>
            </a:r>
          </a:p>
          <a:p>
            <a:pPr algn="just">
              <a:spcBef>
                <a:spcPct val="50000"/>
              </a:spcBef>
            </a:pPr>
            <a:r>
              <a:rPr lang="en-GB" sz="2000" dirty="0" smtClean="0">
                <a:solidFill>
                  <a:srgbClr val="000000"/>
                </a:solidFill>
                <a:latin typeface="Arial" charset="0"/>
              </a:rPr>
              <a:t>The resulting Ca2+ overload then causes tachycardia </a:t>
            </a:r>
            <a:r>
              <a:rPr lang="en-GB" sz="2000" dirty="0" smtClean="0">
                <a:solidFill>
                  <a:srgbClr val="000000"/>
                </a:solidFill>
                <a:latin typeface="Arial" charset="0"/>
              </a:rPr>
              <a:t>[9].</a:t>
            </a:r>
            <a:endParaRPr lang="en-GB" sz="2000" dirty="0">
              <a:solidFill>
                <a:srgbClr val="000000"/>
              </a:solidFill>
              <a:latin typeface="Arial" charset="0"/>
            </a:endParaRPr>
          </a:p>
        </p:txBody>
      </p:sp>
      <p:sp>
        <p:nvSpPr>
          <p:cNvPr id="63" name="Text Box 640"/>
          <p:cNvSpPr txBox="1">
            <a:spLocks noChangeArrowheads="1"/>
          </p:cNvSpPr>
          <p:nvPr/>
        </p:nvSpPr>
        <p:spPr bwMode="auto">
          <a:xfrm>
            <a:off x="16055287" y="20388620"/>
            <a:ext cx="13440461" cy="2246769"/>
          </a:xfrm>
          <a:prstGeom prst="rect">
            <a:avLst/>
          </a:prstGeom>
          <a:noFill/>
          <a:ln cap="rnd">
            <a:noFill/>
            <a:headEnd/>
            <a:tailEnd/>
          </a:ln>
        </p:spPr>
        <p:style>
          <a:lnRef idx="2">
            <a:schemeClr val="accent4"/>
          </a:lnRef>
          <a:fillRef idx="1">
            <a:schemeClr val="lt1"/>
          </a:fillRef>
          <a:effectRef idx="0">
            <a:schemeClr val="accent4"/>
          </a:effectRef>
          <a:fontRef idx="minor">
            <a:schemeClr val="dk1"/>
          </a:fontRef>
        </p:style>
        <p:txBody>
          <a:bodyPr wrap="square">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defRPr/>
            </a:pPr>
            <a:r>
              <a:rPr lang="en-GB" sz="2000" b="1" dirty="0" smtClean="0">
                <a:solidFill>
                  <a:srgbClr val="000000"/>
                </a:solidFill>
                <a:latin typeface="+mj-lt"/>
              </a:rPr>
              <a:t>Figure 3: </a:t>
            </a:r>
            <a:r>
              <a:rPr lang="en-US" sz="2000" b="1" dirty="0">
                <a:solidFill>
                  <a:srgbClr val="000000"/>
                </a:solidFill>
                <a:latin typeface="+mj-lt"/>
              </a:rPr>
              <a:t>Exemplary </a:t>
            </a:r>
            <a:r>
              <a:rPr lang="en-US" sz="2000" b="1" dirty="0" smtClean="0">
                <a:solidFill>
                  <a:srgbClr val="000000"/>
                </a:solidFill>
                <a:latin typeface="+mj-lt"/>
              </a:rPr>
              <a:t>pattern of BP changes after CB intoxication</a:t>
            </a:r>
            <a:r>
              <a:rPr lang="en-GB" sz="2000" b="1" dirty="0" smtClean="0">
                <a:solidFill>
                  <a:srgbClr val="000000"/>
                </a:solidFill>
                <a:latin typeface="+mj-lt"/>
              </a:rPr>
              <a:t>. </a:t>
            </a:r>
            <a:r>
              <a:rPr lang="en-US" sz="2000" dirty="0" smtClean="0">
                <a:latin typeface="+mj-lt"/>
              </a:rPr>
              <a:t>Pattern of BP rising depends on the severity of envenomation. In lighter forms of intoxication (blue), the BP rises over time and comes back to a nearly “normal” BP pattern over time. In severe cases BP rises much faster, followed by a severe phase of hypotension. Hypertension is caused by sympathetic activation and tachycardia, while the hypotension phase is probably caused by cardiac failures caused by the toxins damage to the heart, stress induced cardiomyopathy, </a:t>
            </a:r>
            <a:r>
              <a:rPr lang="en-US" sz="2000" dirty="0" err="1" smtClean="0">
                <a:latin typeface="+mj-lt"/>
              </a:rPr>
              <a:t>cardiotoxicity</a:t>
            </a:r>
            <a:r>
              <a:rPr lang="en-US" sz="2000" dirty="0" smtClean="0">
                <a:latin typeface="+mj-lt"/>
              </a:rPr>
              <a:t> or refractory time of </a:t>
            </a:r>
            <a:r>
              <a:rPr lang="en-US" sz="2000" dirty="0" err="1" smtClean="0">
                <a:latin typeface="+mj-lt"/>
              </a:rPr>
              <a:t>sympathicus</a:t>
            </a:r>
            <a:r>
              <a:rPr lang="en-US" sz="2000" dirty="0" smtClean="0">
                <a:latin typeface="+mj-lt"/>
              </a:rPr>
              <a:t> </a:t>
            </a:r>
            <a:r>
              <a:rPr lang="en-US" sz="2000" dirty="0" smtClean="0">
                <a:latin typeface="+mj-lt"/>
              </a:rPr>
              <a:t>[6,11].</a:t>
            </a:r>
            <a:endParaRPr lang="en-US" sz="2000" dirty="0">
              <a:latin typeface="+mj-lt"/>
            </a:endParaRPr>
          </a:p>
          <a:p>
            <a:pPr>
              <a:defRPr/>
            </a:pPr>
            <a:endParaRPr lang="en-GB" sz="2000" dirty="0">
              <a:solidFill>
                <a:srgbClr val="000000"/>
              </a:solidFill>
              <a:latin typeface="+mj-lt"/>
            </a:endParaRPr>
          </a:p>
        </p:txBody>
      </p:sp>
      <p:sp>
        <p:nvSpPr>
          <p:cNvPr id="8" name="Textfeld 7"/>
          <p:cNvSpPr txBox="1"/>
          <p:nvPr/>
        </p:nvSpPr>
        <p:spPr>
          <a:xfrm>
            <a:off x="15672593" y="7121299"/>
            <a:ext cx="13906500" cy="4524315"/>
          </a:xfrm>
          <a:prstGeom prst="rect">
            <a:avLst/>
          </a:prstGeom>
          <a:noFill/>
        </p:spPr>
        <p:txBody>
          <a:bodyPr wrap="square" rtlCol="0">
            <a:spAutoFit/>
          </a:bodyPr>
          <a:lstStyle/>
          <a:p>
            <a:pPr algn="just"/>
            <a:r>
              <a:rPr lang="en-US" dirty="0">
                <a:latin typeface="Arial" charset="0"/>
              </a:rPr>
              <a:t>The </a:t>
            </a:r>
            <a:r>
              <a:rPr lang="en-US" dirty="0" smtClean="0">
                <a:latin typeface="Arial" charset="0"/>
              </a:rPr>
              <a:t>literature research revealed </a:t>
            </a:r>
            <a:r>
              <a:rPr lang="en-US" dirty="0">
                <a:latin typeface="Arial" charset="0"/>
              </a:rPr>
              <a:t>different possible </a:t>
            </a:r>
            <a:r>
              <a:rPr lang="en-US" dirty="0" err="1" smtClean="0">
                <a:latin typeface="Arial" charset="0"/>
              </a:rPr>
              <a:t>MoA</a:t>
            </a:r>
            <a:r>
              <a:rPr lang="en-US" dirty="0" smtClean="0">
                <a:latin typeface="Arial" charset="0"/>
              </a:rPr>
              <a:t> </a:t>
            </a:r>
            <a:r>
              <a:rPr lang="en-US" dirty="0">
                <a:latin typeface="Arial" charset="0"/>
              </a:rPr>
              <a:t>of CB toxin, causing hypertension and hypotension. </a:t>
            </a:r>
            <a:r>
              <a:rPr lang="en-US" dirty="0" smtClean="0">
                <a:latin typeface="Arial" charset="0"/>
              </a:rPr>
              <a:t>Generally a special dose dependent blood pressure pattern could be identified as is presented in Fig. 3. </a:t>
            </a:r>
            <a:r>
              <a:rPr lang="en-US" dirty="0">
                <a:latin typeface="Arial" charset="0"/>
              </a:rPr>
              <a:t>The initial phase is dependent on severity of envenomation and culminates in hypertension and tachycardia. In milder envenomation a prolonged hypertension can be found. In severe syndromic cases hypotension and pulmonary oedema occur, caused by life threatening cardiac failure</a:t>
            </a:r>
            <a:r>
              <a:rPr lang="en-US" dirty="0" smtClean="0">
                <a:latin typeface="Arial" charset="0"/>
              </a:rPr>
              <a:t>. This hypotension is thought to be caused by direct damage of the toxin to the cardiomyocytes. </a:t>
            </a:r>
            <a:r>
              <a:rPr lang="en-US" dirty="0">
                <a:latin typeface="Arial" charset="0"/>
              </a:rPr>
              <a:t>Large knowledge gaps exist in the toxin’s </a:t>
            </a:r>
            <a:r>
              <a:rPr lang="en-US" dirty="0" err="1" smtClean="0">
                <a:latin typeface="Arial" charset="0"/>
              </a:rPr>
              <a:t>MoA</a:t>
            </a:r>
            <a:r>
              <a:rPr lang="en-US" dirty="0" smtClean="0">
                <a:latin typeface="Arial" charset="0"/>
              </a:rPr>
              <a:t> </a:t>
            </a:r>
            <a:r>
              <a:rPr lang="en-US" dirty="0">
                <a:latin typeface="Arial" charset="0"/>
              </a:rPr>
              <a:t>[2]. </a:t>
            </a:r>
            <a:r>
              <a:rPr lang="en-US" dirty="0" smtClean="0">
                <a:latin typeface="Arial" charset="0"/>
              </a:rPr>
              <a:t>In literature different possible mechanisms are discussed. These are sympathetic activation, parasympathetic activation or inhibition, direct actions on the heart or the vasculature or a combination of these. Here a first attempt was made to model the Irukandji syndrome by increasing only the sympathetic activation over time. The resulting BP values increase comparable to literature values, but as obvious in Fig. 4 the simulated HR values are much higher than experimental human values. </a:t>
            </a:r>
            <a:endParaRPr lang="en-US" dirty="0">
              <a:latin typeface="Arial" charset="0"/>
            </a:endParaRP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03819" y="11984450"/>
            <a:ext cx="12277580" cy="8139059"/>
          </a:xfrm>
          <a:prstGeom prst="rect">
            <a:avLst/>
          </a:prstGeom>
        </p:spPr>
      </p:pic>
      <p:sp>
        <p:nvSpPr>
          <p:cNvPr id="70" name="Abgerundetes Rechteck 29"/>
          <p:cNvSpPr>
            <a:spLocks noChangeArrowheads="1"/>
          </p:cNvSpPr>
          <p:nvPr/>
        </p:nvSpPr>
        <p:spPr bwMode="auto">
          <a:xfrm>
            <a:off x="1357314" y="30456090"/>
            <a:ext cx="13758861" cy="11577736"/>
          </a:xfrm>
          <a:prstGeom prst="roundRect">
            <a:avLst>
              <a:gd name="adj" fmla="val 3704"/>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aphicFrame>
        <p:nvGraphicFramePr>
          <p:cNvPr id="45" name="Diagramm 44"/>
          <p:cNvGraphicFramePr/>
          <p:nvPr>
            <p:extLst>
              <p:ext uri="{D42A27DB-BD31-4B8C-83A1-F6EECF244321}">
                <p14:modId xmlns:p14="http://schemas.microsoft.com/office/powerpoint/2010/main" val="3684686583"/>
              </p:ext>
            </p:extLst>
          </p:nvPr>
        </p:nvGraphicFramePr>
        <p:xfrm>
          <a:off x="1999424" y="30780480"/>
          <a:ext cx="11830875" cy="95102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7" name="180-Grad-Pfeil 46"/>
          <p:cNvSpPr/>
          <p:nvPr/>
        </p:nvSpPr>
        <p:spPr bwMode="auto">
          <a:xfrm rot="16200000" flipV="1">
            <a:off x="10233271" y="34960957"/>
            <a:ext cx="8107116" cy="893722"/>
          </a:xfrm>
          <a:prstGeom prst="uturnArrow">
            <a:avLst>
              <a:gd name="adj1" fmla="val 30097"/>
              <a:gd name="adj2" fmla="val 25000"/>
              <a:gd name="adj3" fmla="val 27488"/>
              <a:gd name="adj4" fmla="val 61164"/>
              <a:gd name="adj5" fmla="val 100000"/>
            </a:avLst>
          </a:prstGeom>
          <a:solidFill>
            <a:schemeClr val="accent2"/>
          </a:solidFill>
          <a:ln w="9525" algn="ctr">
            <a:noFill/>
            <a:miter lim="800000"/>
            <a:headEnd/>
            <a:tailEnd/>
          </a:ln>
          <a:effectLst/>
        </p:spPr>
        <p:txBody>
          <a:bodyPr vert="horz" wrap="square" lIns="0" tIns="0" rIns="0" bIns="0" numCol="1" rtlCol="0" anchor="ctr" anchorCtr="0" compatLnSpc="1">
            <a:prstTxWarp prst="textNoShape">
              <a:avLst/>
            </a:prstTxWarp>
          </a:bodyPr>
          <a:lstStyle/>
          <a:p>
            <a:pPr algn="ctr"/>
            <a:endParaRPr lang="en-US" dirty="0" err="1" smtClean="0"/>
          </a:p>
        </p:txBody>
      </p:sp>
      <p:sp>
        <p:nvSpPr>
          <p:cNvPr id="50" name="Ellipse 49"/>
          <p:cNvSpPr/>
          <p:nvPr/>
        </p:nvSpPr>
        <p:spPr bwMode="auto">
          <a:xfrm>
            <a:off x="8447593" y="34708062"/>
            <a:ext cx="672279" cy="623556"/>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a:r>
              <a:rPr lang="en-US" dirty="0" smtClean="0">
                <a:solidFill>
                  <a:schemeClr val="tx1"/>
                </a:solidFill>
              </a:rPr>
              <a:t>+</a:t>
            </a:r>
          </a:p>
        </p:txBody>
      </p:sp>
      <p:sp>
        <p:nvSpPr>
          <p:cNvPr id="51" name="Ellipse 50"/>
          <p:cNvSpPr/>
          <p:nvPr/>
        </p:nvSpPr>
        <p:spPr bwMode="auto">
          <a:xfrm>
            <a:off x="9087787" y="30757110"/>
            <a:ext cx="672279" cy="623556"/>
          </a:xfrm>
          <a:prstGeom prst="ellipse">
            <a:avLst/>
          </a:prstGeom>
          <a:solidFill>
            <a:srgbClr val="F9C6C1"/>
          </a:solidFill>
          <a:ln w="9525" algn="ctr">
            <a:solidFill>
              <a:srgbClr val="FF0000"/>
            </a:solidFill>
            <a:miter lim="800000"/>
            <a:headEnd/>
            <a:tailEnd/>
          </a:ln>
          <a:effectLst/>
        </p:spPr>
        <p:txBody>
          <a:bodyPr vert="horz" wrap="square" lIns="0" tIns="0" rIns="0" bIns="0" numCol="1" rtlCol="0" anchor="ctr" anchorCtr="0" compatLnSpc="1">
            <a:prstTxWarp prst="textNoShape">
              <a:avLst/>
            </a:prstTxWarp>
          </a:bodyPr>
          <a:lstStyle/>
          <a:p>
            <a:pPr algn="ctr"/>
            <a:r>
              <a:rPr lang="en-US" dirty="0" smtClean="0"/>
              <a:t>-</a:t>
            </a:r>
          </a:p>
        </p:txBody>
      </p:sp>
      <p:sp>
        <p:nvSpPr>
          <p:cNvPr id="53" name="Ellipse 52"/>
          <p:cNvSpPr/>
          <p:nvPr/>
        </p:nvSpPr>
        <p:spPr bwMode="auto">
          <a:xfrm>
            <a:off x="6966026" y="32793258"/>
            <a:ext cx="672279" cy="623556"/>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a:r>
              <a:rPr lang="en-US" dirty="0" smtClean="0">
                <a:solidFill>
                  <a:schemeClr val="tx1"/>
                </a:solidFill>
              </a:rPr>
              <a:t>+</a:t>
            </a:r>
          </a:p>
        </p:txBody>
      </p:sp>
      <p:sp>
        <p:nvSpPr>
          <p:cNvPr id="54" name="Ellipse 53"/>
          <p:cNvSpPr/>
          <p:nvPr/>
        </p:nvSpPr>
        <p:spPr bwMode="auto">
          <a:xfrm>
            <a:off x="11049000" y="32785216"/>
            <a:ext cx="672279" cy="623556"/>
          </a:xfrm>
          <a:prstGeom prst="ellipse">
            <a:avLst/>
          </a:prstGeom>
          <a:solidFill>
            <a:srgbClr val="F9C6C1"/>
          </a:solidFill>
          <a:ln w="9525" algn="ctr">
            <a:solidFill>
              <a:srgbClr val="FF0000"/>
            </a:solidFill>
            <a:miter lim="800000"/>
            <a:headEnd/>
            <a:tailEnd/>
          </a:ln>
          <a:effectLst/>
        </p:spPr>
        <p:txBody>
          <a:bodyPr vert="horz" wrap="square" lIns="0" tIns="0" rIns="0" bIns="0" numCol="1" rtlCol="0" anchor="ctr" anchorCtr="0" compatLnSpc="1">
            <a:prstTxWarp prst="textNoShape">
              <a:avLst/>
            </a:prstTxWarp>
          </a:bodyPr>
          <a:lstStyle/>
          <a:p>
            <a:pPr algn="ctr"/>
            <a:r>
              <a:rPr lang="en-US" dirty="0" smtClean="0"/>
              <a:t>-</a:t>
            </a:r>
          </a:p>
        </p:txBody>
      </p:sp>
      <p:sp>
        <p:nvSpPr>
          <p:cNvPr id="58" name="Ellipse 57"/>
          <p:cNvSpPr/>
          <p:nvPr/>
        </p:nvSpPr>
        <p:spPr bwMode="auto">
          <a:xfrm>
            <a:off x="5672212" y="34746162"/>
            <a:ext cx="672279" cy="623556"/>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a:r>
              <a:rPr lang="en-US" dirty="0" smtClean="0">
                <a:solidFill>
                  <a:schemeClr val="tx1"/>
                </a:solidFill>
              </a:rPr>
              <a:t>+</a:t>
            </a:r>
          </a:p>
        </p:txBody>
      </p:sp>
      <p:sp>
        <p:nvSpPr>
          <p:cNvPr id="60" name="Ellipse 59"/>
          <p:cNvSpPr/>
          <p:nvPr/>
        </p:nvSpPr>
        <p:spPr bwMode="auto">
          <a:xfrm>
            <a:off x="11116727" y="36666928"/>
            <a:ext cx="672279" cy="623556"/>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a:r>
              <a:rPr lang="en-US" dirty="0" smtClean="0">
                <a:solidFill>
                  <a:schemeClr val="tx1"/>
                </a:solidFill>
              </a:rPr>
              <a:t>+</a:t>
            </a:r>
          </a:p>
        </p:txBody>
      </p:sp>
      <p:sp>
        <p:nvSpPr>
          <p:cNvPr id="62" name="Ellipse 61"/>
          <p:cNvSpPr/>
          <p:nvPr/>
        </p:nvSpPr>
        <p:spPr bwMode="auto">
          <a:xfrm>
            <a:off x="11136633" y="34746162"/>
            <a:ext cx="672279" cy="623556"/>
          </a:xfrm>
          <a:prstGeom prst="ellipse">
            <a:avLst/>
          </a:prstGeom>
          <a:solidFill>
            <a:srgbClr val="F9C6C1"/>
          </a:solidFill>
          <a:ln w="9525" algn="ctr">
            <a:solidFill>
              <a:srgbClr val="FF0000"/>
            </a:solidFill>
            <a:miter lim="800000"/>
            <a:headEnd/>
            <a:tailEnd/>
          </a:ln>
          <a:effectLst/>
        </p:spPr>
        <p:txBody>
          <a:bodyPr vert="horz" wrap="square" lIns="0" tIns="0" rIns="0" bIns="0" numCol="1" rtlCol="0" anchor="ctr" anchorCtr="0" compatLnSpc="1">
            <a:prstTxWarp prst="textNoShape">
              <a:avLst/>
            </a:prstTxWarp>
          </a:bodyPr>
          <a:lstStyle/>
          <a:p>
            <a:pPr algn="ctr"/>
            <a:r>
              <a:rPr lang="en-US" dirty="0" smtClean="0"/>
              <a:t>-</a:t>
            </a:r>
          </a:p>
        </p:txBody>
      </p:sp>
      <p:sp>
        <p:nvSpPr>
          <p:cNvPr id="37" name="Text Box 670"/>
          <p:cNvSpPr txBox="1">
            <a:spLocks noChangeArrowheads="1"/>
          </p:cNvSpPr>
          <p:nvPr/>
        </p:nvSpPr>
        <p:spPr bwMode="auto">
          <a:xfrm>
            <a:off x="1357314" y="40347900"/>
            <a:ext cx="1345143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spcBef>
                <a:spcPct val="50000"/>
              </a:spcBef>
            </a:pPr>
            <a:r>
              <a:rPr lang="en-GB" sz="2000" b="1" dirty="0">
                <a:solidFill>
                  <a:srgbClr val="000000"/>
                </a:solidFill>
                <a:latin typeface="Arial" charset="0"/>
              </a:rPr>
              <a:t>Figure </a:t>
            </a:r>
            <a:r>
              <a:rPr lang="en-GB" sz="2000" b="1" dirty="0" smtClean="0">
                <a:solidFill>
                  <a:srgbClr val="000000"/>
                </a:solidFill>
                <a:latin typeface="Arial" charset="0"/>
              </a:rPr>
              <a:t>2: Schematic representation of autonomic BP regulation. </a:t>
            </a:r>
            <a:r>
              <a:rPr lang="en-GB" sz="2000" dirty="0" smtClean="0">
                <a:solidFill>
                  <a:srgbClr val="000000"/>
                </a:solidFill>
                <a:latin typeface="Arial" charset="0"/>
              </a:rPr>
              <a:t>In case of very low BP the baroreceptors in the carotid sinus reduce firing (Fes). By this reduction, the sympathetic nerves increase firing (Fes), while vagal nerve reduces firing (</a:t>
            </a:r>
            <a:r>
              <a:rPr lang="en-GB" sz="2000" dirty="0" err="1" smtClean="0">
                <a:solidFill>
                  <a:srgbClr val="000000"/>
                </a:solidFill>
                <a:latin typeface="Arial" charset="0"/>
              </a:rPr>
              <a:t>Fev</a:t>
            </a:r>
            <a:r>
              <a:rPr lang="en-GB" sz="2000" dirty="0" smtClean="0">
                <a:solidFill>
                  <a:srgbClr val="000000"/>
                </a:solidFill>
                <a:latin typeface="Arial" charset="0"/>
              </a:rPr>
              <a:t>). The increased sympathetic firing increases elastance in heart chambers and resistance in the peripheral organs, even as a reduction in heart period . A reduced vagal activity reduces the heart period either. All these effects lead to increased cardiac output and thereby to increases blood pressure </a:t>
            </a:r>
            <a:r>
              <a:rPr lang="en-GB" sz="2000" dirty="0" smtClean="0">
                <a:solidFill>
                  <a:srgbClr val="000000"/>
                </a:solidFill>
                <a:latin typeface="Arial" charset="0"/>
              </a:rPr>
              <a:t>[10].</a:t>
            </a:r>
            <a:endParaRPr lang="en-GB" sz="2000" dirty="0">
              <a:solidFill>
                <a:srgbClr val="000000"/>
              </a:solidFill>
              <a:latin typeface="Arial" charset="0"/>
            </a:endParaRPr>
          </a:p>
        </p:txBody>
      </p:sp>
      <p:cxnSp>
        <p:nvCxnSpPr>
          <p:cNvPr id="18" name="Gewinkelte Verbindung 17"/>
          <p:cNvCxnSpPr/>
          <p:nvPr/>
        </p:nvCxnSpPr>
        <p:spPr bwMode="auto">
          <a:xfrm>
            <a:off x="9477376" y="34550286"/>
            <a:ext cx="2331536" cy="195876"/>
          </a:xfrm>
          <a:prstGeom prst="bentConnector3">
            <a:avLst>
              <a:gd name="adj1" fmla="val 100424"/>
            </a:avLst>
          </a:prstGeom>
          <a:solidFill>
            <a:schemeClr val="accent1"/>
          </a:solidFill>
          <a:ln w="44450" cap="flat" cmpd="sng" algn="ctr">
            <a:solidFill>
              <a:schemeClr val="accent5">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Gewinkelte Verbindung 51"/>
          <p:cNvCxnSpPr/>
          <p:nvPr/>
        </p:nvCxnSpPr>
        <p:spPr bwMode="auto">
          <a:xfrm>
            <a:off x="9477376" y="36214050"/>
            <a:ext cx="1639351" cy="1157327"/>
          </a:xfrm>
          <a:prstGeom prst="bentConnector3">
            <a:avLst>
              <a:gd name="adj1" fmla="val 32"/>
            </a:avLst>
          </a:prstGeom>
          <a:solidFill>
            <a:schemeClr val="accent1"/>
          </a:solidFill>
          <a:ln w="44450" cap="flat" cmpd="sng" algn="ctr">
            <a:solidFill>
              <a:schemeClr val="accent5">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Gewinkelte Verbindung 54"/>
          <p:cNvCxnSpPr/>
          <p:nvPr/>
        </p:nvCxnSpPr>
        <p:spPr bwMode="auto">
          <a:xfrm>
            <a:off x="6966026" y="36214050"/>
            <a:ext cx="4170607" cy="1157327"/>
          </a:xfrm>
          <a:prstGeom prst="bentConnector3">
            <a:avLst>
              <a:gd name="adj1" fmla="val -701"/>
            </a:avLst>
          </a:prstGeom>
          <a:solidFill>
            <a:schemeClr val="accent1"/>
          </a:solidFill>
          <a:ln w="44450" cap="flat" cmpd="sng" algn="ctr">
            <a:solidFill>
              <a:schemeClr val="accent5">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 name="Ellipse 66"/>
          <p:cNvSpPr/>
          <p:nvPr/>
        </p:nvSpPr>
        <p:spPr bwMode="auto">
          <a:xfrm>
            <a:off x="12962078" y="38957647"/>
            <a:ext cx="672279" cy="623556"/>
          </a:xfrm>
          <a:prstGeom prst="ellipse">
            <a:avLst/>
          </a:prstGeom>
          <a:solidFill>
            <a:srgbClr val="F9C6C1"/>
          </a:solidFill>
          <a:ln w="9525" algn="ctr">
            <a:solidFill>
              <a:srgbClr val="FF0000"/>
            </a:solidFill>
            <a:miter lim="800000"/>
            <a:headEnd/>
            <a:tailEnd/>
          </a:ln>
          <a:effectLst/>
        </p:spPr>
        <p:txBody>
          <a:bodyPr vert="horz" wrap="square" lIns="0" tIns="0" rIns="0" bIns="0" numCol="1" rtlCol="0" anchor="ctr" anchorCtr="0" compatLnSpc="1">
            <a:prstTxWarp prst="textNoShape">
              <a:avLst/>
            </a:prstTxWarp>
          </a:bodyPr>
          <a:lstStyle/>
          <a:p>
            <a:pPr algn="ctr"/>
            <a:r>
              <a:rPr lang="en-US" dirty="0" smtClean="0"/>
              <a:t>-</a:t>
            </a:r>
          </a:p>
        </p:txBody>
      </p:sp>
      <p:sp>
        <p:nvSpPr>
          <p:cNvPr id="72" name="AutoShape 75"/>
          <p:cNvSpPr>
            <a:spLocks noChangeArrowheads="1"/>
          </p:cNvSpPr>
          <p:nvPr/>
        </p:nvSpPr>
        <p:spPr bwMode="auto">
          <a:xfrm>
            <a:off x="1200151" y="10435691"/>
            <a:ext cx="14154150" cy="3773795"/>
          </a:xfrm>
          <a:prstGeom prst="roundRect">
            <a:avLst>
              <a:gd name="adj" fmla="val 6736"/>
            </a:avLst>
          </a:prstGeom>
          <a:solidFill>
            <a:srgbClr val="EAF1F6"/>
          </a:solidFill>
          <a:ln w="12700" algn="ctr">
            <a:solidFill>
              <a:srgbClr val="0099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rIns="180000"/>
          <a:lstStyle/>
          <a:p>
            <a:pPr algn="just">
              <a:lnSpc>
                <a:spcPts val="4000"/>
              </a:lnSpc>
              <a:spcBef>
                <a:spcPct val="50000"/>
              </a:spcBef>
              <a:tabLst>
                <a:tab pos="666750" algn="l"/>
              </a:tabLst>
            </a:pPr>
            <a:r>
              <a:rPr lang="en-GB" sz="3200" b="1" dirty="0" smtClean="0">
                <a:solidFill>
                  <a:srgbClr val="000000"/>
                </a:solidFill>
                <a:latin typeface="Arial" charset="0"/>
              </a:rPr>
              <a:t>Symptoms/ Definition</a:t>
            </a:r>
            <a:endParaRPr lang="en-GB" sz="3200" b="1" dirty="0">
              <a:solidFill>
                <a:srgbClr val="000000"/>
              </a:solidFill>
              <a:latin typeface="Arial" charset="0"/>
            </a:endParaRPr>
          </a:p>
        </p:txBody>
      </p:sp>
      <p:sp>
        <p:nvSpPr>
          <p:cNvPr id="73" name="Textfeld 52"/>
          <p:cNvSpPr txBox="1">
            <a:spLocks noChangeArrowheads="1"/>
          </p:cNvSpPr>
          <p:nvPr/>
        </p:nvSpPr>
        <p:spPr bwMode="auto">
          <a:xfrm>
            <a:off x="1323975" y="11128187"/>
            <a:ext cx="138255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r>
              <a:rPr lang="en-US" dirty="0">
                <a:latin typeface="Arial" charset="0"/>
              </a:rPr>
              <a:t>The Irukandji syndrome </a:t>
            </a:r>
            <a:r>
              <a:rPr lang="en-US" dirty="0" smtClean="0">
                <a:latin typeface="Arial" charset="0"/>
              </a:rPr>
              <a:t>is defined as </a:t>
            </a:r>
            <a:r>
              <a:rPr lang="en-US" dirty="0">
                <a:latin typeface="Arial" charset="0"/>
              </a:rPr>
              <a:t>a potentially lethal complex of </a:t>
            </a:r>
            <a:r>
              <a:rPr lang="en-US" dirty="0" smtClean="0">
                <a:latin typeface="Arial" charset="0"/>
              </a:rPr>
              <a:t>clinical signs </a:t>
            </a:r>
            <a:r>
              <a:rPr lang="en-US" dirty="0">
                <a:latin typeface="Arial" charset="0"/>
              </a:rPr>
              <a:t>and </a:t>
            </a:r>
            <a:r>
              <a:rPr lang="en-US" dirty="0" smtClean="0">
                <a:latin typeface="Arial" charset="0"/>
              </a:rPr>
              <a:t>symptoms: </a:t>
            </a:r>
            <a:endParaRPr lang="en-US" dirty="0">
              <a:latin typeface="Arial" charset="0"/>
            </a:endParaRPr>
          </a:p>
          <a:p>
            <a:r>
              <a:rPr lang="en-US" b="1" dirty="0" smtClean="0">
                <a:latin typeface="Arial" charset="0"/>
              </a:rPr>
              <a:t>At </a:t>
            </a:r>
            <a:r>
              <a:rPr lang="en-US" b="1" dirty="0">
                <a:latin typeface="Arial" charset="0"/>
              </a:rPr>
              <a:t>least three of the following: </a:t>
            </a:r>
            <a:r>
              <a:rPr lang="en-US" dirty="0">
                <a:latin typeface="Arial" charset="0"/>
              </a:rPr>
              <a:t>severe low back pain; muscle cramps in all four limbs, the abdomen and chest; sweating; anxiety; restlessness; </a:t>
            </a:r>
            <a:r>
              <a:rPr lang="en-US" dirty="0" smtClean="0">
                <a:latin typeface="Arial" charset="0"/>
              </a:rPr>
              <a:t>nausea; vomiting; headache</a:t>
            </a:r>
            <a:endParaRPr lang="en-US" dirty="0">
              <a:latin typeface="Arial" charset="0"/>
            </a:endParaRPr>
          </a:p>
          <a:p>
            <a:r>
              <a:rPr lang="en-US" b="1" dirty="0">
                <a:latin typeface="Arial" charset="0"/>
              </a:rPr>
              <a:t>Possibly associated with: </a:t>
            </a:r>
            <a:r>
              <a:rPr lang="en-US" dirty="0">
                <a:latin typeface="Arial" charset="0"/>
              </a:rPr>
              <a:t>chest and abdominal pain, coughing, shooting spasms, and difficulty breathing; high blood pressure, paralysis, suffocation, pulmonary oedema, heart failure, or brain </a:t>
            </a:r>
            <a:r>
              <a:rPr lang="en-US" dirty="0" smtClean="0">
                <a:latin typeface="Arial" charset="0"/>
              </a:rPr>
              <a:t>hemorrhage</a:t>
            </a:r>
            <a:endParaRPr lang="en-US" dirty="0">
              <a:latin typeface="Arial" charset="0"/>
            </a:endParaRPr>
          </a:p>
          <a:p>
            <a:r>
              <a:rPr lang="en-US" b="1" dirty="0">
                <a:latin typeface="Arial" charset="0"/>
              </a:rPr>
              <a:t>Cause of death: </a:t>
            </a:r>
            <a:r>
              <a:rPr lang="en-US" dirty="0">
                <a:latin typeface="Arial" charset="0"/>
              </a:rPr>
              <a:t>intracranial hemorrhage, </a:t>
            </a:r>
            <a:r>
              <a:rPr lang="en-US" dirty="0" smtClean="0">
                <a:latin typeface="Arial" charset="0"/>
              </a:rPr>
              <a:t>stroke</a:t>
            </a:r>
            <a:endParaRPr lang="en-US" dirty="0">
              <a:latin typeface="Arial" charset="0"/>
            </a:endParaRPr>
          </a:p>
        </p:txBody>
      </p:sp>
      <p:sp>
        <p:nvSpPr>
          <p:cNvPr id="39" name="Abgerundetes Rechteck 29"/>
          <p:cNvSpPr>
            <a:spLocks noChangeArrowheads="1"/>
          </p:cNvSpPr>
          <p:nvPr/>
        </p:nvSpPr>
        <p:spPr bwMode="auto">
          <a:xfrm>
            <a:off x="15866772" y="23035439"/>
            <a:ext cx="13712322" cy="10331648"/>
          </a:xfrm>
          <a:prstGeom prst="roundRect">
            <a:avLst>
              <a:gd name="adj" fmla="val 3704"/>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pic>
        <p:nvPicPr>
          <p:cNvPr id="4" name="Grafik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144874" y="23153808"/>
            <a:ext cx="13280733" cy="7743630"/>
          </a:xfrm>
          <a:prstGeom prst="rect">
            <a:avLst/>
          </a:prstGeom>
        </p:spPr>
      </p:pic>
      <p:sp>
        <p:nvSpPr>
          <p:cNvPr id="42" name="Text Box 640"/>
          <p:cNvSpPr txBox="1">
            <a:spLocks noChangeArrowheads="1"/>
          </p:cNvSpPr>
          <p:nvPr/>
        </p:nvSpPr>
        <p:spPr bwMode="auto">
          <a:xfrm>
            <a:off x="16055287" y="31085195"/>
            <a:ext cx="13440463" cy="2400657"/>
          </a:xfrm>
          <a:prstGeom prst="rect">
            <a:avLst/>
          </a:prstGeom>
          <a:noFill/>
          <a:ln cap="rnd">
            <a:noFill/>
            <a:headEnd/>
            <a:tailEnd/>
          </a:ln>
        </p:spPr>
        <p:style>
          <a:lnRef idx="2">
            <a:schemeClr val="accent4"/>
          </a:lnRef>
          <a:fillRef idx="1">
            <a:schemeClr val="lt1"/>
          </a:fillRef>
          <a:effectRef idx="0">
            <a:schemeClr val="accent4"/>
          </a:effectRef>
          <a:fontRef idx="minor">
            <a:schemeClr val="dk1"/>
          </a:fontRef>
        </p:style>
        <p:txBody>
          <a:bodyPr wrap="square">
            <a:spAutoFit/>
          </a:bodyPr>
          <a:lstStyle>
            <a:lvl1pPr>
              <a:defRPr sz="2400">
                <a:solidFill>
                  <a:schemeClr val="tx1"/>
                </a:solidFill>
                <a:latin typeface="Times"/>
              </a:defRPr>
            </a:lvl1pPr>
            <a:lvl2pPr marL="742950" indent="-285750">
              <a:defRPr sz="2400">
                <a:solidFill>
                  <a:schemeClr val="tx1"/>
                </a:solidFill>
                <a:latin typeface="Times"/>
              </a:defRPr>
            </a:lvl2pPr>
            <a:lvl3pPr marL="1143000" indent="-228600">
              <a:defRPr sz="2400">
                <a:solidFill>
                  <a:schemeClr val="tx1"/>
                </a:solidFill>
                <a:latin typeface="Times"/>
              </a:defRPr>
            </a:lvl3pPr>
            <a:lvl4pPr marL="1600200" indent="-228600">
              <a:defRPr sz="2400">
                <a:solidFill>
                  <a:schemeClr val="tx1"/>
                </a:solidFill>
                <a:latin typeface="Times"/>
              </a:defRPr>
            </a:lvl4pPr>
            <a:lvl5pPr marL="2057400" indent="-228600">
              <a:defRPr sz="2400">
                <a:solidFill>
                  <a:schemeClr val="tx1"/>
                </a:solidFill>
                <a:latin typeface="Times"/>
              </a:defRPr>
            </a:lvl5pPr>
            <a:lvl6pPr marL="2514600" indent="-228600" eaLnBrk="0" fontAlgn="base" hangingPunct="0">
              <a:spcBef>
                <a:spcPct val="0"/>
              </a:spcBef>
              <a:spcAft>
                <a:spcPct val="0"/>
              </a:spcAft>
              <a:defRPr sz="2400">
                <a:solidFill>
                  <a:schemeClr val="tx1"/>
                </a:solidFill>
                <a:latin typeface="Times"/>
              </a:defRPr>
            </a:lvl6pPr>
            <a:lvl7pPr marL="2971800" indent="-228600" eaLnBrk="0" fontAlgn="base" hangingPunct="0">
              <a:spcBef>
                <a:spcPct val="0"/>
              </a:spcBef>
              <a:spcAft>
                <a:spcPct val="0"/>
              </a:spcAft>
              <a:defRPr sz="2400">
                <a:solidFill>
                  <a:schemeClr val="tx1"/>
                </a:solidFill>
                <a:latin typeface="Times"/>
              </a:defRPr>
            </a:lvl7pPr>
            <a:lvl8pPr marL="3429000" indent="-228600" eaLnBrk="0" fontAlgn="base" hangingPunct="0">
              <a:spcBef>
                <a:spcPct val="0"/>
              </a:spcBef>
              <a:spcAft>
                <a:spcPct val="0"/>
              </a:spcAft>
              <a:defRPr sz="2400">
                <a:solidFill>
                  <a:schemeClr val="tx1"/>
                </a:solidFill>
                <a:latin typeface="Times"/>
              </a:defRPr>
            </a:lvl8pPr>
            <a:lvl9pPr marL="3886200" indent="-228600" eaLnBrk="0" fontAlgn="base" hangingPunct="0">
              <a:spcBef>
                <a:spcPct val="0"/>
              </a:spcBef>
              <a:spcAft>
                <a:spcPct val="0"/>
              </a:spcAft>
              <a:defRPr sz="2400">
                <a:solidFill>
                  <a:schemeClr val="tx1"/>
                </a:solidFill>
                <a:latin typeface="Times"/>
              </a:defRPr>
            </a:lvl9pPr>
          </a:lstStyle>
          <a:p>
            <a:pPr algn="just">
              <a:spcBef>
                <a:spcPct val="50000"/>
              </a:spcBef>
              <a:defRPr/>
            </a:pPr>
            <a:r>
              <a:rPr lang="en-GB" sz="2000" b="1" dirty="0" smtClean="0">
                <a:solidFill>
                  <a:srgbClr val="000000"/>
                </a:solidFill>
                <a:latin typeface="+mj-lt"/>
              </a:rPr>
              <a:t>Figure 4: BP and HR profile after sympathetic activation compared to human Irukandji data. </a:t>
            </a:r>
            <a:r>
              <a:rPr lang="en-GB" sz="2000" dirty="0">
                <a:latin typeface="+mj-lt"/>
              </a:rPr>
              <a:t>Figure 4A</a:t>
            </a:r>
            <a:r>
              <a:rPr lang="en-GB" sz="2000" dirty="0" smtClean="0">
                <a:latin typeface="+mj-lt"/>
              </a:rPr>
              <a:t>) shows </a:t>
            </a:r>
            <a:r>
              <a:rPr lang="en-GB" sz="2000" dirty="0">
                <a:latin typeface="+mj-lt"/>
              </a:rPr>
              <a:t>the BP</a:t>
            </a:r>
            <a:r>
              <a:rPr lang="en-US" sz="2000" dirty="0">
                <a:latin typeface="+mj-lt"/>
              </a:rPr>
              <a:t> pattern over time resulting from sympathetic activation. Circles indicate systolic values, diamonds </a:t>
            </a:r>
            <a:r>
              <a:rPr lang="en-US" sz="2000" dirty="0" smtClean="0">
                <a:latin typeface="+mj-lt"/>
              </a:rPr>
              <a:t>indicate </a:t>
            </a:r>
            <a:r>
              <a:rPr lang="en-US" sz="2000" dirty="0">
                <a:solidFill>
                  <a:srgbClr val="000000"/>
                </a:solidFill>
                <a:latin typeface="Arial" charset="0"/>
              </a:rPr>
              <a:t>diastolic values. Black line is the simulation result, colored lines are identical to the colors from the right panel. </a:t>
            </a:r>
          </a:p>
          <a:p>
            <a:pPr algn="just">
              <a:spcBef>
                <a:spcPct val="50000"/>
              </a:spcBef>
              <a:defRPr/>
            </a:pPr>
            <a:r>
              <a:rPr lang="en-US" sz="2000" dirty="0">
                <a:solidFill>
                  <a:srgbClr val="000000"/>
                </a:solidFill>
                <a:latin typeface="Arial" charset="0"/>
              </a:rPr>
              <a:t>Figure 4B) depicts the HR pattern over time resulting from sympathetic activation. </a:t>
            </a:r>
            <a:r>
              <a:rPr lang="en-US" sz="2000" dirty="0">
                <a:solidFill>
                  <a:srgbClr val="000000"/>
                </a:solidFill>
                <a:latin typeface="Arial" charset="0"/>
              </a:rPr>
              <a:t>The black line indicat</a:t>
            </a:r>
            <a:r>
              <a:rPr lang="en-US" sz="2000" dirty="0" smtClean="0">
                <a:latin typeface="+mj-lt"/>
              </a:rPr>
              <a:t>es the simulation results, colored signs indicate the different observed data from literature</a:t>
            </a:r>
            <a:r>
              <a:rPr lang="en-US" sz="2000" dirty="0">
                <a:latin typeface="+mj-lt"/>
              </a:rPr>
              <a:t> </a:t>
            </a:r>
            <a:r>
              <a:rPr lang="en-US" sz="2000" dirty="0" smtClean="0">
                <a:latin typeface="+mj-lt"/>
              </a:rPr>
              <a:t>[4, 12-17]. </a:t>
            </a:r>
            <a:r>
              <a:rPr lang="en-US" sz="2000" dirty="0" smtClean="0">
                <a:latin typeface="+mj-lt"/>
              </a:rPr>
              <a:t>Data points at t=0 had no specific time given.</a:t>
            </a:r>
            <a:endParaRPr lang="en-US" sz="2000" dirty="0">
              <a:latin typeface="+mj-lt"/>
            </a:endParaRPr>
          </a:p>
          <a:p>
            <a:pPr>
              <a:defRPr/>
            </a:pPr>
            <a:endParaRPr lang="en-GB" sz="2000" dirty="0">
              <a:solidFill>
                <a:srgbClr val="000000"/>
              </a:solidFill>
              <a:latin typeface="+mj-lt"/>
            </a:endParaRPr>
          </a:p>
        </p:txBody>
      </p:sp>
      <p:sp>
        <p:nvSpPr>
          <p:cNvPr id="43" name="Ellipse 42"/>
          <p:cNvSpPr/>
          <p:nvPr/>
        </p:nvSpPr>
        <p:spPr bwMode="auto">
          <a:xfrm>
            <a:off x="11069777" y="38575160"/>
            <a:ext cx="672279" cy="623556"/>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a:r>
              <a:rPr lang="en-US" dirty="0" smtClean="0">
                <a:solidFill>
                  <a:schemeClr val="tx1"/>
                </a:solidFill>
              </a:rPr>
              <a:t>+</a:t>
            </a:r>
          </a:p>
        </p:txBody>
      </p:sp>
      <p:pic>
        <p:nvPicPr>
          <p:cNvPr id="3" name="Grafik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64515" y="19544603"/>
            <a:ext cx="7288292" cy="10394524"/>
          </a:xfrm>
          <a:prstGeom prst="rect">
            <a:avLst/>
          </a:prstGeom>
        </p:spPr>
      </p:pic>
      <p:sp>
        <p:nvSpPr>
          <p:cNvPr id="5" name="Textfeld 4"/>
          <p:cNvSpPr txBox="1"/>
          <p:nvPr/>
        </p:nvSpPr>
        <p:spPr>
          <a:xfrm>
            <a:off x="16352547" y="23317200"/>
            <a:ext cx="837047" cy="400110"/>
          </a:xfrm>
          <a:prstGeom prst="rect">
            <a:avLst/>
          </a:prstGeom>
          <a:noFill/>
        </p:spPr>
        <p:txBody>
          <a:bodyPr wrap="square" rtlCol="0">
            <a:spAutoFit/>
          </a:bodyPr>
          <a:lstStyle/>
          <a:p>
            <a:r>
              <a:rPr lang="en-US" sz="2000" b="1" dirty="0">
                <a:latin typeface="+mj-lt"/>
              </a:rPr>
              <a:t>A</a:t>
            </a:r>
            <a:r>
              <a:rPr lang="en-US" sz="2000" b="1" dirty="0" smtClean="0">
                <a:latin typeface="+mj-lt"/>
              </a:rPr>
              <a:t>)</a:t>
            </a:r>
            <a:endParaRPr lang="en-US" sz="2000" b="1" dirty="0">
              <a:latin typeface="+mj-lt"/>
            </a:endParaRPr>
          </a:p>
        </p:txBody>
      </p:sp>
      <p:sp>
        <p:nvSpPr>
          <p:cNvPr id="44" name="Textfeld 43"/>
          <p:cNvSpPr txBox="1"/>
          <p:nvPr/>
        </p:nvSpPr>
        <p:spPr>
          <a:xfrm>
            <a:off x="21191247" y="23306208"/>
            <a:ext cx="837047" cy="400110"/>
          </a:xfrm>
          <a:prstGeom prst="rect">
            <a:avLst/>
          </a:prstGeom>
          <a:noFill/>
        </p:spPr>
        <p:txBody>
          <a:bodyPr wrap="square" rtlCol="0">
            <a:spAutoFit/>
          </a:bodyPr>
          <a:lstStyle/>
          <a:p>
            <a:r>
              <a:rPr lang="en-US" sz="2000" b="1" dirty="0" smtClean="0">
                <a:latin typeface="+mj-lt"/>
              </a:rPr>
              <a:t>B)</a:t>
            </a:r>
            <a:endParaRPr lang="en-US" sz="20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3" grpId="0" animBg="1"/>
      <p:bldP spid="54" grpId="0" animBg="1"/>
      <p:bldP spid="58" grpId="0" animBg="1"/>
      <p:bldP spid="60" grpId="0" animBg="1"/>
      <p:bldP spid="62" grpId="0" animBg="1"/>
      <p:bldP spid="67" grpId="0" animBg="1"/>
      <p:bldP spid="43" grpId="0" animBg="1"/>
    </p:bldLst>
  </p:timing>
</p:sld>
</file>

<file path=ppt/theme/theme1.xml><?xml version="1.0" encoding="utf-8"?>
<a:theme xmlns:a="http://schemas.openxmlformats.org/drawingml/2006/main" name="Leer">
  <a:themeElements>
    <a:clrScheme name="Leer 4">
      <a:dk1>
        <a:srgbClr val="000000"/>
      </a:dk1>
      <a:lt1>
        <a:srgbClr val="FFFFFF"/>
      </a:lt1>
      <a:dk2>
        <a:srgbClr val="000000"/>
      </a:dk2>
      <a:lt2>
        <a:srgbClr val="999999"/>
      </a:lt2>
      <a:accent1>
        <a:srgbClr val="00CC00"/>
      </a:accent1>
      <a:accent2>
        <a:srgbClr val="0099CC"/>
      </a:accent2>
      <a:accent3>
        <a:srgbClr val="FFFFFF"/>
      </a:accent3>
      <a:accent4>
        <a:srgbClr val="000000"/>
      </a:accent4>
      <a:accent5>
        <a:srgbClr val="AAE2AA"/>
      </a:accent5>
      <a:accent6>
        <a:srgbClr val="008AB9"/>
      </a:accent6>
      <a:hlink>
        <a:srgbClr val="0019C0"/>
      </a:hlink>
      <a:folHlink>
        <a:srgbClr val="B50014"/>
      </a:folHlink>
    </a:clrScheme>
    <a:fontScheme name="Leer">
      <a:majorFont>
        <a:latin typeface="Arial"/>
        <a:ea typeface=""/>
        <a:cs typeface=""/>
      </a:majorFont>
      <a:minorFont>
        <a:latin typeface="Time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a:defRPr>
        </a:defPPr>
      </a:lstStyle>
    </a:lnDef>
  </a:objectDefaults>
  <a:extraClrSchemeLst>
    <a:extraClrScheme>
      <a:clrScheme name="Leer 1">
        <a:dk1>
          <a:srgbClr val="000000"/>
        </a:dk1>
        <a:lt1>
          <a:srgbClr val="FFFFFF"/>
        </a:lt1>
        <a:dk2>
          <a:srgbClr val="000000"/>
        </a:dk2>
        <a:lt2>
          <a:srgbClr val="777777"/>
        </a:lt2>
        <a:accent1>
          <a:srgbClr val="FF6300"/>
        </a:accent1>
        <a:accent2>
          <a:srgbClr val="00C00C"/>
        </a:accent2>
        <a:accent3>
          <a:srgbClr val="FFFFFF"/>
        </a:accent3>
        <a:accent4>
          <a:srgbClr val="000000"/>
        </a:accent4>
        <a:accent5>
          <a:srgbClr val="FFB7AA"/>
        </a:accent5>
        <a:accent6>
          <a:srgbClr val="00AE0A"/>
        </a:accent6>
        <a:hlink>
          <a:srgbClr val="0019C0"/>
        </a:hlink>
        <a:folHlink>
          <a:srgbClr val="B50014"/>
        </a:folHlink>
      </a:clrScheme>
      <a:clrMap bg1="lt1" tx1="dk1" bg2="lt2" tx2="dk2" accent1="accent1" accent2="accent2" accent3="accent3" accent4="accent4" accent5="accent5" accent6="accent6" hlink="hlink" folHlink="folHlink"/>
    </a:extraClrScheme>
    <a:extraClrScheme>
      <a:clrScheme name="Leer 2">
        <a:dk1>
          <a:srgbClr val="000000"/>
        </a:dk1>
        <a:lt1>
          <a:srgbClr val="FFFFFF"/>
        </a:lt1>
        <a:dk2>
          <a:srgbClr val="000000"/>
        </a:dk2>
        <a:lt2>
          <a:srgbClr val="999999"/>
        </a:lt2>
        <a:accent1>
          <a:srgbClr val="16BA1E"/>
        </a:accent1>
        <a:accent2>
          <a:srgbClr val="0098F6"/>
        </a:accent2>
        <a:accent3>
          <a:srgbClr val="FFFFFF"/>
        </a:accent3>
        <a:accent4>
          <a:srgbClr val="000000"/>
        </a:accent4>
        <a:accent5>
          <a:srgbClr val="ABD9AB"/>
        </a:accent5>
        <a:accent6>
          <a:srgbClr val="0089DF"/>
        </a:accent6>
        <a:hlink>
          <a:srgbClr val="0019C0"/>
        </a:hlink>
        <a:folHlink>
          <a:srgbClr val="B50014"/>
        </a:folHlink>
      </a:clrScheme>
      <a:clrMap bg1="lt1" tx1="dk1" bg2="lt2" tx2="dk2" accent1="accent1" accent2="accent2" accent3="accent3" accent4="accent4" accent5="accent5" accent6="accent6" hlink="hlink" folHlink="folHlink"/>
    </a:extraClrScheme>
    <a:extraClrScheme>
      <a:clrScheme name="Leer 3">
        <a:dk1>
          <a:srgbClr val="000000"/>
        </a:dk1>
        <a:lt1>
          <a:srgbClr val="FFFFFF"/>
        </a:lt1>
        <a:dk2>
          <a:srgbClr val="000000"/>
        </a:dk2>
        <a:lt2>
          <a:srgbClr val="999999"/>
        </a:lt2>
        <a:accent1>
          <a:srgbClr val="00CC00"/>
        </a:accent1>
        <a:accent2>
          <a:srgbClr val="0098F6"/>
        </a:accent2>
        <a:accent3>
          <a:srgbClr val="FFFFFF"/>
        </a:accent3>
        <a:accent4>
          <a:srgbClr val="000000"/>
        </a:accent4>
        <a:accent5>
          <a:srgbClr val="AAE2AA"/>
        </a:accent5>
        <a:accent6>
          <a:srgbClr val="0089DF"/>
        </a:accent6>
        <a:hlink>
          <a:srgbClr val="0019C0"/>
        </a:hlink>
        <a:folHlink>
          <a:srgbClr val="B50014"/>
        </a:folHlink>
      </a:clrScheme>
      <a:clrMap bg1="lt1" tx1="dk1" bg2="lt2" tx2="dk2" accent1="accent1" accent2="accent2" accent3="accent3" accent4="accent4" accent5="accent5" accent6="accent6" hlink="hlink" folHlink="folHlink"/>
    </a:extraClrScheme>
    <a:extraClrScheme>
      <a:clrScheme name="Leer 4">
        <a:dk1>
          <a:srgbClr val="000000"/>
        </a:dk1>
        <a:lt1>
          <a:srgbClr val="FFFFFF"/>
        </a:lt1>
        <a:dk2>
          <a:srgbClr val="000000"/>
        </a:dk2>
        <a:lt2>
          <a:srgbClr val="999999"/>
        </a:lt2>
        <a:accent1>
          <a:srgbClr val="00CC00"/>
        </a:accent1>
        <a:accent2>
          <a:srgbClr val="0099CC"/>
        </a:accent2>
        <a:accent3>
          <a:srgbClr val="FFFFFF"/>
        </a:accent3>
        <a:accent4>
          <a:srgbClr val="000000"/>
        </a:accent4>
        <a:accent5>
          <a:srgbClr val="AAE2AA"/>
        </a:accent5>
        <a:accent6>
          <a:srgbClr val="008AB9"/>
        </a:accent6>
        <a:hlink>
          <a:srgbClr val="0019C0"/>
        </a:hlink>
        <a:folHlink>
          <a:srgbClr val="B5001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1338</Words>
  <Application>Microsoft Office PowerPoint</Application>
  <PresentationFormat>Benutzerdefiniert</PresentationFormat>
  <Paragraphs>65</Paragraphs>
  <Slides>1</Slides>
  <Notes>1</Notes>
  <HiddenSlides>0</HiddenSlides>
  <MMClips>0</MMClips>
  <ScaleCrop>false</ScaleCrop>
  <HeadingPairs>
    <vt:vector size="4" baseType="variant">
      <vt:variant>
        <vt:lpstr>Design</vt:lpstr>
      </vt:variant>
      <vt:variant>
        <vt:i4>1</vt:i4>
      </vt:variant>
      <vt:variant>
        <vt:lpstr>Folientitel</vt:lpstr>
      </vt:variant>
      <vt:variant>
        <vt:i4>1</vt:i4>
      </vt:variant>
    </vt:vector>
  </HeadingPairs>
  <TitlesOfParts>
    <vt:vector size="2" baseType="lpstr">
      <vt:lpstr>Leer</vt:lpstr>
      <vt:lpstr>PowerPoint-Präsentation</vt:lpstr>
    </vt:vector>
  </TitlesOfParts>
  <Company>Druckhaus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Garcia</dc:creator>
  <cp:lastModifiedBy>Karina Claassen</cp:lastModifiedBy>
  <cp:revision>600</cp:revision>
  <cp:lastPrinted>2013-06-03T09:11:31Z</cp:lastPrinted>
  <dcterms:created xsi:type="dcterms:W3CDTF">2004-07-15T14:52:03Z</dcterms:created>
  <dcterms:modified xsi:type="dcterms:W3CDTF">2013-06-05T11:34:42Z</dcterms:modified>
</cp:coreProperties>
</file>