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73" r:id="rId2"/>
  </p:sldIdLst>
  <p:sldSz cx="30279975" cy="42808525"/>
  <p:notesSz cx="6858000" cy="9144000"/>
  <p:defaultTextStyle>
    <a:defPPr>
      <a:defRPr lang="en-US"/>
    </a:defPPr>
    <a:lvl1pPr marL="0" algn="l" defTabSz="2338816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1pPr>
    <a:lvl2pPr marL="2338816" algn="l" defTabSz="2338816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2pPr>
    <a:lvl3pPr marL="4677631" algn="l" defTabSz="2338816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3pPr>
    <a:lvl4pPr marL="7016447" algn="l" defTabSz="2338816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4pPr>
    <a:lvl5pPr marL="9355263" algn="l" defTabSz="2338816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5pPr>
    <a:lvl6pPr marL="11694079" algn="l" defTabSz="2338816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6pPr>
    <a:lvl7pPr marL="14032894" algn="l" defTabSz="2338816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7pPr>
    <a:lvl8pPr marL="16371710" algn="l" defTabSz="2338816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8pPr>
    <a:lvl9pPr marL="18710526" algn="l" defTabSz="2338816" rtl="0" eaLnBrk="1" latinLnBrk="0" hangingPunct="1">
      <a:defRPr sz="9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86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68" autoAdjust="0"/>
    <p:restoredTop sz="99668" autoAdjust="0"/>
  </p:normalViewPr>
  <p:slideViewPr>
    <p:cSldViewPr snapToGrid="0" snapToObjects="1">
      <p:cViewPr>
        <p:scale>
          <a:sx n="30" d="100"/>
          <a:sy n="30" d="100"/>
        </p:scale>
        <p:origin x="-468" y="5022"/>
      </p:cViewPr>
      <p:guideLst>
        <p:guide orient="horz" pos="13483"/>
        <p:guide pos="9537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696"/>
    </p:cViewPr>
  </p:sorterViewPr>
  <p:notesViewPr>
    <p:cSldViewPr snapToGrid="0" snapToObjects="1">
      <p:cViewPr varScale="1">
        <p:scale>
          <a:sx n="85" d="100"/>
          <a:sy n="85" d="100"/>
        </p:scale>
        <p:origin x="-3834" y="-9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025B79-E3E6-463A-A583-18EC3749C04A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1B9DA9-CBD0-4E5D-9637-9E188F194E64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065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C30113-5580-4101-BC4C-F89E72B27CC9}" type="datetimeFigureOut">
              <a:rPr lang="en-US" smtClean="0"/>
              <a:t>5/19/2019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64B3C5-DA3E-4143-98B4-769D3F9DC4E2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5835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677631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1pPr>
    <a:lvl2pPr marL="2338816" algn="l" defTabSz="4677631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2pPr>
    <a:lvl3pPr marL="4677631" algn="l" defTabSz="4677631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3pPr>
    <a:lvl4pPr marL="7016447" algn="l" defTabSz="4677631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4pPr>
    <a:lvl5pPr marL="9355263" algn="l" defTabSz="4677631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5pPr>
    <a:lvl6pPr marL="11694079" algn="l" defTabSz="4677631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6pPr>
    <a:lvl7pPr marL="14032894" algn="l" defTabSz="4677631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7pPr>
    <a:lvl8pPr marL="16371710" algn="l" defTabSz="4677631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8pPr>
    <a:lvl9pPr marL="18710526" algn="l" defTabSz="4677631" rtl="0" eaLnBrk="1" latinLnBrk="0" hangingPunct="1">
      <a:defRPr sz="6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1568649" y="3655461"/>
            <a:ext cx="27029471" cy="1566338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96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Title, Arial Bold 60 pt., Syneos Health Orange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9" hasCustomPrompt="1"/>
          </p:nvPr>
        </p:nvSpPr>
        <p:spPr>
          <a:xfrm>
            <a:off x="1568651" y="5422984"/>
            <a:ext cx="27029471" cy="994172"/>
          </a:xfrm>
          <a:prstGeom prst="rect">
            <a:avLst/>
          </a:prstGeom>
        </p:spPr>
        <p:txBody>
          <a:bodyPr lIns="146176" tIns="73088" rIns="146176" bIns="73088"/>
          <a:lstStyle>
            <a:lvl1pPr marL="0" indent="0">
              <a:buNone/>
              <a:defRPr sz="5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subtitle, Arial, 36 pt., Black</a:t>
            </a:r>
          </a:p>
        </p:txBody>
      </p:sp>
    </p:spTree>
    <p:extLst>
      <p:ext uri="{BB962C8B-B14F-4D97-AF65-F5344CB8AC3E}">
        <p14:creationId xmlns:p14="http://schemas.microsoft.com/office/powerpoint/2010/main" val="415498050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 userDrawn="1"/>
        </p:nvSpPr>
        <p:spPr>
          <a:xfrm>
            <a:off x="6102942" y="41229182"/>
            <a:ext cx="18074092" cy="593880"/>
          </a:xfrm>
          <a:prstGeom prst="rect">
            <a:avLst/>
          </a:prstGeom>
          <a:noFill/>
        </p:spPr>
        <p:txBody>
          <a:bodyPr wrap="square" lIns="146176" tIns="73088" rIns="146176" bIns="73088" rtlCol="0" anchor="ctr">
            <a:spAutoFit/>
          </a:bodyPr>
          <a:lstStyle/>
          <a:p>
            <a:pPr algn="ctr"/>
            <a:r>
              <a:rPr lang="en-US" sz="2900" b="0" dirty="0">
                <a:solidFill>
                  <a:schemeClr val="tx1"/>
                </a:solidFill>
              </a:rPr>
              <a:t>© </a:t>
            </a:r>
            <a:r>
              <a:rPr lang="en-US" sz="2900" b="0" dirty="0" smtClean="0">
                <a:solidFill>
                  <a:schemeClr val="tx1"/>
                </a:solidFill>
              </a:rPr>
              <a:t>2019 </a:t>
            </a:r>
            <a:r>
              <a:rPr lang="en-US" sz="2900" b="0" dirty="0">
                <a:solidFill>
                  <a:schemeClr val="tx1"/>
                </a:solidFill>
              </a:rPr>
              <a:t>All rights reserved | </a:t>
            </a:r>
            <a:r>
              <a:rPr lang="en-US" sz="2900" b="1" dirty="0">
                <a:solidFill>
                  <a:schemeClr val="tx1"/>
                </a:solidFill>
              </a:rPr>
              <a:t>Confidential</a:t>
            </a:r>
            <a:r>
              <a:rPr lang="en-US" sz="2900" b="0" dirty="0">
                <a:solidFill>
                  <a:schemeClr val="tx1"/>
                </a:solidFill>
              </a:rPr>
              <a:t> | For Syneos Health™ use only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C3437771-04EA-8644-8567-84C345507AE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30279975" cy="285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125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ransition>
    <p:fade/>
  </p:transition>
  <p:txStyles>
    <p:titleStyle>
      <a:lvl1pPr algn="l" defTabSz="2338816" rtl="0" eaLnBrk="1" latinLnBrk="0" hangingPunct="1">
        <a:spcBef>
          <a:spcPct val="0"/>
        </a:spcBef>
        <a:buNone/>
        <a:defRPr sz="22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54112" indent="-1754112" algn="l" defTabSz="2338816" rtl="0" eaLnBrk="1" latinLnBrk="0" hangingPunct="1">
        <a:spcBef>
          <a:spcPct val="20000"/>
        </a:spcBef>
        <a:buFont typeface="Arial"/>
        <a:buChar char="•"/>
        <a:defRPr sz="16300" kern="1200">
          <a:solidFill>
            <a:schemeClr val="tx1"/>
          </a:solidFill>
          <a:latin typeface="+mn-lt"/>
          <a:ea typeface="+mn-ea"/>
          <a:cs typeface="+mn-cs"/>
        </a:defRPr>
      </a:lvl1pPr>
      <a:lvl2pPr marL="3800576" indent="-1461760" algn="l" defTabSz="2338816" rtl="0" eaLnBrk="1" latinLnBrk="0" hangingPunct="1">
        <a:spcBef>
          <a:spcPct val="20000"/>
        </a:spcBef>
        <a:buFont typeface="Arial"/>
        <a:buChar char="–"/>
        <a:defRPr sz="14400" kern="1200">
          <a:solidFill>
            <a:schemeClr val="tx1"/>
          </a:solidFill>
          <a:latin typeface="+mn-lt"/>
          <a:ea typeface="+mn-ea"/>
          <a:cs typeface="+mn-cs"/>
        </a:defRPr>
      </a:lvl2pPr>
      <a:lvl3pPr marL="5847039" indent="-1169408" algn="l" defTabSz="2338816" rtl="0" eaLnBrk="1" latinLnBrk="0" hangingPunct="1">
        <a:spcBef>
          <a:spcPct val="20000"/>
        </a:spcBef>
        <a:buFont typeface="Arial"/>
        <a:buChar char="•"/>
        <a:defRPr sz="12300" kern="1200">
          <a:solidFill>
            <a:schemeClr val="tx1"/>
          </a:solidFill>
          <a:latin typeface="+mn-lt"/>
          <a:ea typeface="+mn-ea"/>
          <a:cs typeface="+mn-cs"/>
        </a:defRPr>
      </a:lvl3pPr>
      <a:lvl4pPr marL="8185855" indent="-1169408" algn="l" defTabSz="2338816" rtl="0" eaLnBrk="1" latinLnBrk="0" hangingPunct="1">
        <a:spcBef>
          <a:spcPct val="20000"/>
        </a:spcBef>
        <a:buFont typeface="Arial"/>
        <a:buChar char="–"/>
        <a:defRPr sz="10200" kern="1200">
          <a:solidFill>
            <a:schemeClr val="tx1"/>
          </a:solidFill>
          <a:latin typeface="+mn-lt"/>
          <a:ea typeface="+mn-ea"/>
          <a:cs typeface="+mn-cs"/>
        </a:defRPr>
      </a:lvl4pPr>
      <a:lvl5pPr marL="10524671" indent="-1169408" algn="l" defTabSz="2338816" rtl="0" eaLnBrk="1" latinLnBrk="0" hangingPunct="1">
        <a:spcBef>
          <a:spcPct val="20000"/>
        </a:spcBef>
        <a:buFont typeface="Arial"/>
        <a:buChar char="»"/>
        <a:defRPr sz="10200" kern="1200">
          <a:solidFill>
            <a:schemeClr val="tx1"/>
          </a:solidFill>
          <a:latin typeface="+mn-lt"/>
          <a:ea typeface="+mn-ea"/>
          <a:cs typeface="+mn-cs"/>
        </a:defRPr>
      </a:lvl5pPr>
      <a:lvl6pPr marL="12863487" indent="-1169408" algn="l" defTabSz="2338816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6pPr>
      <a:lvl7pPr marL="15202302" indent="-1169408" algn="l" defTabSz="2338816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7pPr>
      <a:lvl8pPr marL="17541118" indent="-1169408" algn="l" defTabSz="2338816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8pPr>
      <a:lvl9pPr marL="19879934" indent="-1169408" algn="l" defTabSz="2338816" rtl="0" eaLnBrk="1" latinLnBrk="0" hangingPunct="1">
        <a:spcBef>
          <a:spcPct val="20000"/>
        </a:spcBef>
        <a:buFont typeface="Arial"/>
        <a:buChar char="•"/>
        <a:defRPr sz="10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38816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1pPr>
      <a:lvl2pPr marL="2338816" algn="l" defTabSz="2338816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2pPr>
      <a:lvl3pPr marL="4677631" algn="l" defTabSz="2338816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3pPr>
      <a:lvl4pPr marL="7016447" algn="l" defTabSz="2338816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4pPr>
      <a:lvl5pPr marL="9355263" algn="l" defTabSz="2338816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5pPr>
      <a:lvl6pPr marL="11694079" algn="l" defTabSz="2338816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6pPr>
      <a:lvl7pPr marL="14032894" algn="l" defTabSz="2338816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7pPr>
      <a:lvl8pPr marL="16371710" algn="l" defTabSz="2338816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8pPr>
      <a:lvl9pPr marL="18710526" algn="l" defTabSz="2338816" rtl="0" eaLnBrk="1" latinLnBrk="0" hangingPunct="1">
        <a:defRPr sz="9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cran.r-project.org/package=shiny" TargetMode="External"/><Relationship Id="rId3" Type="http://schemas.openxmlformats.org/officeDocument/2006/relationships/hyperlink" Target="https://www.fda.gov/downloads/drugs/guidances/ucm204959.pdf" TargetMode="External"/><Relationship Id="rId7" Type="http://schemas.openxmlformats.org/officeDocument/2006/relationships/hyperlink" Target="https://www.r-project.org/" TargetMode="External"/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ema.europa.eu/en/documents/scientific-guideline/guideline-evaluation-pharmacokinetics-medicinal-products-patients-decreased-renal-function_en.pdf" TargetMode="External"/><Relationship Id="rId5" Type="http://schemas.openxmlformats.org/officeDocument/2006/relationships/hyperlink" Target="https://www.ema.europa.eu/en/documents/scientific-guideline/guideline-evaluation-pharmacokinetics-medicinal-products-patients-impaired-hepatic-function_en.pdf" TargetMode="External"/><Relationship Id="rId10" Type="http://schemas.openxmlformats.org/officeDocument/2006/relationships/image" Target="../media/image4.wmf"/><Relationship Id="rId4" Type="http://schemas.openxmlformats.org/officeDocument/2006/relationships/hyperlink" Target="https://www.fda.gov/downloads/drugs/guidancecomplianceregulatoryinformation/guidances/ucm072123.pdf" TargetMode="External"/><Relationship Id="rId9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3" b="44585"/>
          <a:stretch/>
        </p:blipFill>
        <p:spPr>
          <a:xfrm>
            <a:off x="1900677" y="26012280"/>
            <a:ext cx="12533655" cy="9329754"/>
          </a:xfrm>
          <a:prstGeom prst="rect">
            <a:avLst/>
          </a:prstGeom>
        </p:spPr>
      </p:pic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6000" dirty="0"/>
              <a:t>A new computational approach to match control subjects to renal impaired patients in pharmacokinetic studies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fr-CA" sz="3800" b="1" dirty="0"/>
              <a:t>Guillaume Bonnefois</a:t>
            </a:r>
            <a:r>
              <a:rPr lang="fr-CA" sz="3800" b="1" baseline="30000" dirty="0"/>
              <a:t>(1)</a:t>
            </a:r>
            <a:r>
              <a:rPr lang="fr-CA" sz="3800" b="1" dirty="0"/>
              <a:t>, Raphaël Vlavonou</a:t>
            </a:r>
            <a:r>
              <a:rPr lang="fr-CA" sz="3800" b="1" baseline="30000" dirty="0"/>
              <a:t>(1)</a:t>
            </a:r>
            <a:r>
              <a:rPr lang="fr-CA" sz="3800" b="1" dirty="0"/>
              <a:t>, Pierre-Olivier Tremblay</a:t>
            </a:r>
            <a:r>
              <a:rPr lang="fr-CA" sz="3800" b="1" baseline="30000" dirty="0"/>
              <a:t>(1)</a:t>
            </a:r>
            <a:r>
              <a:rPr lang="fr-CA" sz="3800" b="1" dirty="0"/>
              <a:t>, Mario </a:t>
            </a:r>
            <a:r>
              <a:rPr lang="fr-CA" sz="3800" b="1" dirty="0" smtClean="0"/>
              <a:t>Tanguay</a:t>
            </a:r>
            <a:r>
              <a:rPr lang="fr-CA" sz="3800" b="1" baseline="30000" dirty="0" smtClean="0"/>
              <a:t>(1,2</a:t>
            </a:r>
            <a:r>
              <a:rPr lang="fr-CA" sz="3800" b="1" baseline="30000" dirty="0"/>
              <a:t>)</a:t>
            </a:r>
          </a:p>
          <a:p>
            <a:r>
              <a:rPr lang="fr-CA" sz="3200" b="1" baseline="30000" dirty="0"/>
              <a:t>(</a:t>
            </a:r>
            <a:r>
              <a:rPr lang="fr-CA" sz="3200" baseline="30000" dirty="0"/>
              <a:t>1)</a:t>
            </a:r>
            <a:r>
              <a:rPr lang="fr-CA" sz="3200" dirty="0"/>
              <a:t> </a:t>
            </a:r>
            <a:r>
              <a:rPr lang="fr-CA" sz="3200" dirty="0" err="1"/>
              <a:t>Syneos</a:t>
            </a:r>
            <a:r>
              <a:rPr lang="fr-CA" sz="3200" dirty="0"/>
              <a:t> </a:t>
            </a:r>
            <a:r>
              <a:rPr lang="fr-CA" sz="3200" dirty="0" err="1"/>
              <a:t>Health</a:t>
            </a:r>
            <a:r>
              <a:rPr lang="fr-CA" sz="3200" dirty="0"/>
              <a:t> Clinique</a:t>
            </a:r>
            <a:r>
              <a:rPr lang="fr-CA" sz="3200" dirty="0" smtClean="0"/>
              <a:t>, Québec, Canada, </a:t>
            </a:r>
            <a:r>
              <a:rPr lang="fr-CA" sz="3200" baseline="30000" dirty="0"/>
              <a:t>(2)</a:t>
            </a:r>
            <a:r>
              <a:rPr lang="fr-CA" sz="3200" dirty="0"/>
              <a:t> Faculté de Pharmacie, Université de </a:t>
            </a:r>
            <a:r>
              <a:rPr lang="fr-CA" sz="3200" dirty="0" smtClean="0"/>
              <a:t>Montréal, Québec, Canada</a:t>
            </a:r>
            <a:endParaRPr lang="fr-CA" sz="3200" baseline="30000" dirty="0"/>
          </a:p>
          <a:p>
            <a:endParaRPr lang="en-CA" sz="3800" dirty="0" smtClean="0"/>
          </a:p>
          <a:p>
            <a:endParaRPr lang="en-CA" sz="3800" dirty="0"/>
          </a:p>
          <a:p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5081544" y="7298608"/>
            <a:ext cx="7211" cy="28218613"/>
          </a:xfrm>
          <a:prstGeom prst="line">
            <a:avLst/>
          </a:prstGeom>
          <a:ln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28"/>
          <p:cNvSpPr txBox="1">
            <a:spLocks/>
          </p:cNvSpPr>
          <p:nvPr/>
        </p:nvSpPr>
        <p:spPr>
          <a:xfrm>
            <a:off x="1626164" y="7298609"/>
            <a:ext cx="12997537" cy="821759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1463040" rtl="0" eaLnBrk="1" latinLnBrk="0" hangingPunct="1">
              <a:spcBef>
                <a:spcPct val="20000"/>
              </a:spcBef>
              <a:buFont typeface="Arial"/>
              <a:buNone/>
              <a:defRPr sz="20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63040" indent="0" algn="l" defTabSz="146304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26080" indent="0" algn="l" defTabSz="146304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89120" indent="0" algn="l" defTabSz="146304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52160" indent="0" algn="l" defTabSz="146304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046720" indent="-731520" algn="l" defTabSz="1463040" rtl="0" eaLnBrk="1" latinLnBrk="0" hangingPunct="1">
              <a:spcBef>
                <a:spcPct val="20000"/>
              </a:spcBef>
              <a:buFont typeface="Arial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509760" indent="-731520" algn="l" defTabSz="1463040" rtl="0" eaLnBrk="1" latinLnBrk="0" hangingPunct="1">
              <a:spcBef>
                <a:spcPct val="20000"/>
              </a:spcBef>
              <a:buFont typeface="Arial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972800" indent="-731520" algn="l" defTabSz="1463040" rtl="0" eaLnBrk="1" latinLnBrk="0" hangingPunct="1">
              <a:spcBef>
                <a:spcPct val="20000"/>
              </a:spcBef>
              <a:buFont typeface="Arial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435840" indent="-731520" algn="l" defTabSz="1463040" rtl="0" eaLnBrk="1" latinLnBrk="0" hangingPunct="1">
              <a:spcBef>
                <a:spcPct val="20000"/>
              </a:spcBef>
              <a:buFont typeface="Arial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800" b="1" dirty="0">
                <a:solidFill>
                  <a:schemeClr val="bg1"/>
                </a:solidFill>
              </a:rPr>
              <a:t>Introduction</a:t>
            </a:r>
          </a:p>
          <a:p>
            <a:pPr marL="548160" indent="-548160">
              <a:buFont typeface="Arial" panose="020B0604020202020204" pitchFamily="34" charset="0"/>
              <a:buChar char="•"/>
            </a:pPr>
            <a:r>
              <a:rPr lang="en-CA" sz="3200" dirty="0"/>
              <a:t>Most of drugs that are likely to be administered to patients with renal </a:t>
            </a:r>
            <a:r>
              <a:rPr lang="en-CA" sz="3200" dirty="0" smtClean="0"/>
              <a:t>impairment (RI) </a:t>
            </a:r>
            <a:r>
              <a:rPr lang="en-CA" sz="3200" dirty="0"/>
              <a:t>should be investigated in this </a:t>
            </a:r>
            <a:r>
              <a:rPr lang="en-CA" sz="3200" dirty="0" smtClean="0"/>
              <a:t>population:</a:t>
            </a:r>
          </a:p>
          <a:p>
            <a:pPr marL="2795616" lvl="1" indent="-456800">
              <a:buFont typeface="Arial" panose="020B0604020202020204" pitchFamily="34" charset="0"/>
              <a:buChar char="•"/>
            </a:pPr>
            <a:r>
              <a:rPr lang="en-CA" sz="3200" dirty="0" smtClean="0"/>
              <a:t>To </a:t>
            </a:r>
            <a:r>
              <a:rPr lang="en-CA" sz="3200" dirty="0"/>
              <a:t>assess the effects of this condition on the pharmacokinetics (PK) </a:t>
            </a:r>
            <a:endParaRPr lang="en-CA" sz="3200" dirty="0" smtClean="0"/>
          </a:p>
          <a:p>
            <a:pPr marL="2795616" lvl="1" indent="-456800">
              <a:buFont typeface="Arial" panose="020B0604020202020204" pitchFamily="34" charset="0"/>
              <a:buChar char="•"/>
            </a:pPr>
            <a:r>
              <a:rPr lang="en-CA" sz="3200" dirty="0" smtClean="0"/>
              <a:t>To </a:t>
            </a:r>
            <a:r>
              <a:rPr lang="en-CA" sz="3200" dirty="0"/>
              <a:t>provide appropriate dosing recommendations, if necessary</a:t>
            </a:r>
            <a:r>
              <a:rPr lang="en-CA" sz="3200" dirty="0" smtClean="0"/>
              <a:t>.</a:t>
            </a:r>
            <a:endParaRPr lang="en-US" sz="3200" b="1" dirty="0" smtClean="0">
              <a:solidFill>
                <a:schemeClr val="bg1"/>
              </a:solidFill>
            </a:endParaRPr>
          </a:p>
          <a:p>
            <a:pPr marL="548160" indent="-548160">
              <a:buFont typeface="Arial" panose="020B0604020202020204" pitchFamily="34" charset="0"/>
              <a:buChar char="•"/>
            </a:pPr>
            <a:r>
              <a:rPr lang="en-CA" sz="3200" dirty="0"/>
              <a:t>These PK studies </a:t>
            </a:r>
            <a:r>
              <a:rPr lang="en-CA" sz="3200" dirty="0" smtClean="0"/>
              <a:t>generally </a:t>
            </a:r>
            <a:r>
              <a:rPr lang="en-CA" sz="3200" dirty="0"/>
              <a:t>include the enrollment of control subjects who should match the renal patients </a:t>
            </a:r>
            <a:endParaRPr lang="en-CA" sz="3200" dirty="0" smtClean="0"/>
          </a:p>
          <a:p>
            <a:pPr marL="2886976" lvl="1" indent="-548160">
              <a:buFont typeface="Arial" panose="020B0604020202020204" pitchFamily="34" charset="0"/>
              <a:buChar char="•"/>
            </a:pPr>
            <a:r>
              <a:rPr lang="en-CA" sz="3200" dirty="0" smtClean="0"/>
              <a:t>In terms of age</a:t>
            </a:r>
            <a:r>
              <a:rPr lang="en-CA" sz="3200" dirty="0"/>
              <a:t>, </a:t>
            </a:r>
            <a:r>
              <a:rPr lang="en-CA" sz="3200" dirty="0" smtClean="0"/>
              <a:t>gender, race or weight </a:t>
            </a:r>
          </a:p>
          <a:p>
            <a:pPr marL="548160" indent="-548160">
              <a:buFont typeface="Arial" panose="020B0604020202020204" pitchFamily="34" charset="0"/>
              <a:buChar char="•"/>
            </a:pPr>
            <a:r>
              <a:rPr lang="en-CA" sz="3200" dirty="0" smtClean="0"/>
              <a:t>However, there are no </a:t>
            </a:r>
            <a:r>
              <a:rPr lang="en-CA" sz="3200" dirty="0"/>
              <a:t>well-established “matching</a:t>
            </a:r>
            <a:r>
              <a:rPr lang="en-CA" sz="3200" dirty="0" smtClean="0"/>
              <a:t>” procedures described in literature</a:t>
            </a:r>
            <a:r>
              <a:rPr lang="en-CA" sz="3200" baseline="30000" dirty="0" smtClean="0">
                <a:solidFill>
                  <a:srgbClr val="FF0000"/>
                </a:solidFill>
              </a:rPr>
              <a:t>[1-4]</a:t>
            </a:r>
            <a:endParaRPr lang="en-CA" sz="3200" dirty="0"/>
          </a:p>
          <a:p>
            <a:pPr marL="548160" indent="-548160">
              <a:buFont typeface="Arial" panose="020B0604020202020204" pitchFamily="34" charset="0"/>
              <a:buChar char="•"/>
            </a:pPr>
            <a:r>
              <a:rPr lang="en-CA" sz="3200" dirty="0"/>
              <a:t>Various strategies are applied for the matching </a:t>
            </a:r>
            <a:r>
              <a:rPr lang="en-CA" sz="3200" dirty="0" smtClean="0"/>
              <a:t>procedure such as</a:t>
            </a:r>
            <a:r>
              <a:rPr lang="en-CA" sz="3200" baseline="30000" dirty="0" smtClean="0">
                <a:solidFill>
                  <a:srgbClr val="FF0000"/>
                </a:solidFill>
              </a:rPr>
              <a:t>[5</a:t>
            </a:r>
            <a:r>
              <a:rPr lang="en-CA" sz="3200" baseline="30000" dirty="0">
                <a:solidFill>
                  <a:srgbClr val="FF0000"/>
                </a:solidFill>
              </a:rPr>
              <a:t>]</a:t>
            </a:r>
            <a:r>
              <a:rPr lang="en-CA" sz="3200" dirty="0"/>
              <a:t>: </a:t>
            </a:r>
            <a:endParaRPr lang="en-CA" sz="3200" dirty="0" smtClean="0"/>
          </a:p>
          <a:p>
            <a:pPr marL="2886976" lvl="1" indent="-548160">
              <a:buFont typeface="Arial" panose="020B0604020202020204" pitchFamily="34" charset="0"/>
              <a:buChar char="•"/>
            </a:pPr>
            <a:r>
              <a:rPr lang="en-CA" sz="3200" b="1" dirty="0" smtClean="0"/>
              <a:t>One-to-one </a:t>
            </a:r>
            <a:r>
              <a:rPr lang="en-CA" sz="3200" b="1" dirty="0"/>
              <a:t>pairing</a:t>
            </a:r>
            <a:r>
              <a:rPr lang="en-CA" sz="3200" dirty="0"/>
              <a:t>: each </a:t>
            </a:r>
            <a:r>
              <a:rPr lang="en-CA" sz="3200" dirty="0" smtClean="0"/>
              <a:t>patient of each category </a:t>
            </a:r>
            <a:r>
              <a:rPr lang="en-CA" sz="3200" dirty="0"/>
              <a:t>of renal impairment (</a:t>
            </a:r>
            <a:r>
              <a:rPr lang="en-CA" sz="3200" i="1" dirty="0"/>
              <a:t>e.g</a:t>
            </a:r>
            <a:r>
              <a:rPr lang="en-CA" sz="3200" dirty="0"/>
              <a:t>., mild, moderate and severe) would </a:t>
            </a:r>
            <a:r>
              <a:rPr lang="en-CA" sz="3200" dirty="0" smtClean="0"/>
              <a:t>have his </a:t>
            </a:r>
            <a:r>
              <a:rPr lang="en-CA" sz="3200" dirty="0"/>
              <a:t>own </a:t>
            </a:r>
            <a:r>
              <a:rPr lang="en-CA" sz="3200" dirty="0" smtClean="0"/>
              <a:t>control subject</a:t>
            </a:r>
            <a:endParaRPr lang="en-CA" sz="3200" dirty="0"/>
          </a:p>
          <a:p>
            <a:pPr marL="2886976" lvl="1" indent="-548160">
              <a:buFont typeface="Arial" panose="020B0604020202020204" pitchFamily="34" charset="0"/>
              <a:buChar char="•"/>
            </a:pPr>
            <a:r>
              <a:rPr lang="en-CA" sz="3200" b="1" dirty="0"/>
              <a:t>M</a:t>
            </a:r>
            <a:r>
              <a:rPr lang="en-CA" sz="3200" b="1" dirty="0" smtClean="0"/>
              <a:t>ean matching</a:t>
            </a:r>
            <a:r>
              <a:rPr lang="en-CA" sz="3200" dirty="0" smtClean="0"/>
              <a:t>: a </a:t>
            </a:r>
            <a:r>
              <a:rPr lang="en-CA" sz="3200" dirty="0"/>
              <a:t>single cohort of control subjects </a:t>
            </a:r>
            <a:r>
              <a:rPr lang="en-CA" sz="3200" dirty="0" smtClean="0"/>
              <a:t>would match </a:t>
            </a:r>
            <a:r>
              <a:rPr lang="en-CA" sz="3200" dirty="0"/>
              <a:t>mean characteristics of the </a:t>
            </a:r>
            <a:r>
              <a:rPr lang="en-CA" sz="3200" dirty="0" smtClean="0"/>
              <a:t>patients cohorts</a:t>
            </a:r>
          </a:p>
          <a:p>
            <a:pPr marL="548160" indent="-548160">
              <a:buFont typeface="Arial" panose="020B0604020202020204" pitchFamily="34" charset="0"/>
              <a:buChar char="•"/>
            </a:pPr>
            <a:r>
              <a:rPr lang="en-US" sz="3200" dirty="0" smtClean="0"/>
              <a:t>Arbitrary </a:t>
            </a:r>
            <a:r>
              <a:rPr lang="en-US" sz="3200" dirty="0"/>
              <a:t>limits were introduced to enable flexibility in the selection of control </a:t>
            </a:r>
            <a:r>
              <a:rPr lang="en-US" sz="3200" dirty="0" smtClean="0"/>
              <a:t>subjects:</a:t>
            </a:r>
          </a:p>
          <a:p>
            <a:pPr marL="2886976" lvl="1" indent="-548160">
              <a:buFont typeface="Arial" panose="020B0604020202020204" pitchFamily="34" charset="0"/>
              <a:buChar char="•"/>
            </a:pPr>
            <a:r>
              <a:rPr lang="en-US" sz="3200" dirty="0"/>
              <a:t> </a:t>
            </a:r>
            <a:r>
              <a:rPr lang="en-US" sz="3200" i="1" dirty="0" smtClean="0"/>
              <a:t>e.g.</a:t>
            </a:r>
            <a:r>
              <a:rPr lang="en-US" sz="3200" dirty="0" smtClean="0"/>
              <a:t> age ± 10 years, weight ± 20% …</a:t>
            </a:r>
          </a:p>
          <a:p>
            <a:pPr marL="548160" indent="-548160">
              <a:buFont typeface="Arial" panose="020B0604020202020204" pitchFamily="34" charset="0"/>
              <a:buChar char="•"/>
            </a:pPr>
            <a:r>
              <a:rPr lang="en-CA" sz="3200" dirty="0" smtClean="0"/>
              <a:t>One </a:t>
            </a:r>
            <a:r>
              <a:rPr lang="en-CA" sz="3200" dirty="0"/>
              <a:t>of the current challenges with the above methods is to ensure a </a:t>
            </a:r>
            <a:r>
              <a:rPr lang="en-CA" sz="3200" b="1" dirty="0">
                <a:solidFill>
                  <a:srgbClr val="FF0000"/>
                </a:solidFill>
              </a:rPr>
              <a:t>similar distribution </a:t>
            </a:r>
            <a:r>
              <a:rPr lang="en-CA" sz="3200" dirty="0"/>
              <a:t>of demographics between </a:t>
            </a:r>
            <a:r>
              <a:rPr lang="en-CA" sz="3200" b="1" dirty="0" smtClean="0"/>
              <a:t>patients and subjects cohorts</a:t>
            </a:r>
            <a:endParaRPr lang="en-US" sz="3200" dirty="0"/>
          </a:p>
          <a:p>
            <a:r>
              <a:rPr lang="en-US" sz="3800" b="1" dirty="0" smtClean="0">
                <a:solidFill>
                  <a:schemeClr val="bg1"/>
                </a:solidFill>
              </a:rPr>
              <a:t>Objectives</a:t>
            </a:r>
            <a:endParaRPr lang="en-US" sz="3800" b="1" dirty="0">
              <a:solidFill>
                <a:schemeClr val="bg1"/>
              </a:solidFill>
            </a:endParaRPr>
          </a:p>
          <a:p>
            <a:pPr marL="548160" indent="-548160">
              <a:buFont typeface="Arial" panose="020B0604020202020204" pitchFamily="34" charset="0"/>
              <a:buChar char="•"/>
            </a:pPr>
            <a:r>
              <a:rPr lang="en-US" sz="3200" dirty="0" smtClean="0"/>
              <a:t>Apply statistical concepts to propose a more robust and quantitative matching approach that would limit bias in the PK comparison</a:t>
            </a:r>
          </a:p>
          <a:p>
            <a:pPr marL="548160" indent="-548160">
              <a:buFont typeface="Arial" panose="020B0604020202020204" pitchFamily="34" charset="0"/>
              <a:buChar char="•"/>
            </a:pPr>
            <a:r>
              <a:rPr lang="en-US" sz="3200" dirty="0" smtClean="0"/>
              <a:t>Develop a new computational platform to guide clinicians and to facilitate the selection of the control subjects</a:t>
            </a:r>
            <a:endParaRPr lang="en-US" sz="3200" dirty="0"/>
          </a:p>
          <a:p>
            <a:endParaRPr lang="en-US" dirty="0"/>
          </a:p>
        </p:txBody>
      </p:sp>
      <p:sp>
        <p:nvSpPr>
          <p:cNvPr id="15" name="Text Placeholder 28"/>
          <p:cNvSpPr txBox="1">
            <a:spLocks/>
          </p:cNvSpPr>
          <p:nvPr/>
        </p:nvSpPr>
        <p:spPr>
          <a:xfrm>
            <a:off x="15539386" y="7365692"/>
            <a:ext cx="12997537" cy="2815152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1463040" rtl="0" eaLnBrk="1" latinLnBrk="0" hangingPunct="1">
              <a:spcBef>
                <a:spcPct val="20000"/>
              </a:spcBef>
              <a:buFont typeface="Arial"/>
              <a:buNone/>
              <a:defRPr sz="20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63040" indent="0" algn="l" defTabSz="146304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26080" indent="0" algn="l" defTabSz="146304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89120" indent="0" algn="l" defTabSz="146304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52160" indent="0" algn="l" defTabSz="146304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046720" indent="-731520" algn="l" defTabSz="1463040" rtl="0" eaLnBrk="1" latinLnBrk="0" hangingPunct="1">
              <a:spcBef>
                <a:spcPct val="20000"/>
              </a:spcBef>
              <a:buFont typeface="Arial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509760" indent="-731520" algn="l" defTabSz="1463040" rtl="0" eaLnBrk="1" latinLnBrk="0" hangingPunct="1">
              <a:spcBef>
                <a:spcPct val="20000"/>
              </a:spcBef>
              <a:buFont typeface="Arial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972800" indent="-731520" algn="l" defTabSz="1463040" rtl="0" eaLnBrk="1" latinLnBrk="0" hangingPunct="1">
              <a:spcBef>
                <a:spcPct val="20000"/>
              </a:spcBef>
              <a:buFont typeface="Arial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435840" indent="-731520" algn="l" defTabSz="1463040" rtl="0" eaLnBrk="1" latinLnBrk="0" hangingPunct="1">
              <a:spcBef>
                <a:spcPct val="20000"/>
              </a:spcBef>
              <a:buFont typeface="Arial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dirty="0"/>
              <a:t>Mean Matching</a:t>
            </a:r>
            <a:r>
              <a:rPr lang="en-US" sz="3200" b="1" dirty="0" smtClean="0"/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After the complete enrollment of RI patients, three-step process:</a:t>
            </a:r>
          </a:p>
          <a:p>
            <a:pPr marL="192024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Using statistical tests (</a:t>
            </a:r>
            <a:r>
              <a:rPr lang="en-US" sz="2800" dirty="0" err="1" smtClean="0"/>
              <a:t>Levene</a:t>
            </a:r>
            <a:r>
              <a:rPr lang="en-US" sz="2800" dirty="0" smtClean="0"/>
              <a:t>, </a:t>
            </a:r>
            <a:r>
              <a:rPr lang="en-US" sz="2800" dirty="0" err="1" smtClean="0"/>
              <a:t>Anova</a:t>
            </a:r>
            <a:r>
              <a:rPr lang="en-US" sz="2800" dirty="0" smtClean="0"/>
              <a:t>) and the empirical rule:</a:t>
            </a:r>
          </a:p>
          <a:p>
            <a:pPr marL="3383280" lvl="2" indent="-457200">
              <a:buFont typeface="Arial" panose="020B0604020202020204" pitchFamily="34" charset="0"/>
              <a:buChar char="•"/>
            </a:pPr>
            <a:r>
              <a:rPr lang="en-CA" sz="2800" dirty="0"/>
              <a:t>proportion of patients within 1-, 2-, and 3 </a:t>
            </a:r>
            <a:r>
              <a:rPr lang="en-CA" sz="2800" dirty="0" smtClean="0"/>
              <a:t>standard deviation of </a:t>
            </a:r>
            <a:r>
              <a:rPr lang="en-CA" sz="2800" dirty="0"/>
              <a:t>the mean </a:t>
            </a:r>
            <a:r>
              <a:rPr lang="en-CA" sz="2800" dirty="0" smtClean="0"/>
              <a:t>corresponds to 68%, </a:t>
            </a:r>
            <a:r>
              <a:rPr lang="en-CA" sz="2800" dirty="0"/>
              <a:t>95%, 99%, respectively</a:t>
            </a:r>
            <a:endParaRPr lang="en-US" sz="2800" dirty="0" smtClean="0"/>
          </a:p>
          <a:p>
            <a:endParaRPr lang="en-US" sz="3200" b="1" dirty="0" smtClean="0"/>
          </a:p>
          <a:p>
            <a:endParaRPr lang="en-US" sz="3200" b="1" dirty="0"/>
          </a:p>
          <a:p>
            <a:endParaRPr lang="en-US" sz="3200" b="1" dirty="0" smtClean="0"/>
          </a:p>
          <a:p>
            <a:endParaRPr lang="en-US" sz="3200" b="1" dirty="0" smtClean="0"/>
          </a:p>
          <a:p>
            <a:endParaRPr lang="en-US" sz="3200" b="1" dirty="0"/>
          </a:p>
          <a:p>
            <a:endParaRPr lang="en-US" sz="3200" b="1" dirty="0" smtClean="0"/>
          </a:p>
          <a:p>
            <a:endParaRPr lang="en-US" sz="3200" b="1" dirty="0"/>
          </a:p>
          <a:p>
            <a:endParaRPr lang="en-US" sz="3200" b="1" dirty="0" smtClean="0"/>
          </a:p>
          <a:p>
            <a:endParaRPr lang="en-US" sz="3200" b="1" dirty="0"/>
          </a:p>
          <a:p>
            <a:endParaRPr lang="en-US" sz="3200" b="1" dirty="0" smtClean="0"/>
          </a:p>
          <a:p>
            <a:endParaRPr lang="en-US" sz="3200" b="1" dirty="0"/>
          </a:p>
          <a:p>
            <a:endParaRPr lang="en-US" sz="3200" b="1" dirty="0" smtClean="0"/>
          </a:p>
          <a:p>
            <a:endParaRPr lang="en-US" sz="3200" b="1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These two strategies were developed in R</a:t>
            </a:r>
            <a:r>
              <a:rPr lang="en-US" sz="3200" dirty="0" smtClean="0">
                <a:solidFill>
                  <a:srgbClr val="FF0000"/>
                </a:solidFill>
              </a:rPr>
              <a:t> </a:t>
            </a:r>
            <a:r>
              <a:rPr lang="en-US" sz="3200" dirty="0" smtClean="0"/>
              <a:t>and then implemented into a web interface using R-Shiny</a:t>
            </a:r>
            <a:r>
              <a:rPr lang="en-US" sz="3200" baseline="30000" dirty="0" smtClean="0">
                <a:solidFill>
                  <a:schemeClr val="bg1"/>
                </a:solidFill>
              </a:rPr>
              <a:t>[8,9]</a:t>
            </a:r>
            <a:r>
              <a:rPr lang="en-US" sz="3200" dirty="0" smtClean="0"/>
              <a:t> </a:t>
            </a:r>
            <a:endParaRPr lang="en-US" sz="3800" b="1" dirty="0">
              <a:solidFill>
                <a:schemeClr val="bg1"/>
              </a:solidFill>
            </a:endParaRPr>
          </a:p>
          <a:p>
            <a:r>
              <a:rPr lang="en-US" sz="3800" b="1" dirty="0" smtClean="0">
                <a:solidFill>
                  <a:schemeClr val="bg1"/>
                </a:solidFill>
              </a:rPr>
              <a:t>Results</a:t>
            </a:r>
            <a:endParaRPr lang="en-US" sz="3800" dirty="0"/>
          </a:p>
          <a:p>
            <a:endParaRPr lang="en-US" sz="3200" dirty="0" smtClean="0"/>
          </a:p>
          <a:p>
            <a:pPr marL="548160" indent="-548160">
              <a:buFont typeface="Arial"/>
              <a:buChar char="•"/>
            </a:pPr>
            <a:endParaRPr lang="en-US" dirty="0"/>
          </a:p>
          <a:p>
            <a:endParaRPr lang="en-US" sz="3800" b="1" dirty="0" smtClean="0">
              <a:solidFill>
                <a:schemeClr val="bg1"/>
              </a:solidFill>
            </a:endParaRPr>
          </a:p>
          <a:p>
            <a:endParaRPr lang="en-US" sz="3800" b="1" dirty="0">
              <a:solidFill>
                <a:schemeClr val="bg1"/>
              </a:solidFill>
            </a:endParaRPr>
          </a:p>
          <a:p>
            <a:endParaRPr lang="en-US" sz="3800" b="1" dirty="0" smtClean="0">
              <a:solidFill>
                <a:schemeClr val="bg1"/>
              </a:solidFill>
            </a:endParaRPr>
          </a:p>
          <a:p>
            <a:endParaRPr lang="en-US" sz="3800" b="1" dirty="0">
              <a:solidFill>
                <a:schemeClr val="bg1"/>
              </a:solidFill>
            </a:endParaRPr>
          </a:p>
          <a:p>
            <a:endParaRPr lang="en-US" sz="3800" b="1" dirty="0" smtClean="0">
              <a:solidFill>
                <a:schemeClr val="bg1"/>
              </a:solidFill>
            </a:endParaRPr>
          </a:p>
          <a:p>
            <a:endParaRPr lang="en-US" sz="3800" b="1" dirty="0">
              <a:solidFill>
                <a:schemeClr val="bg1"/>
              </a:solidFill>
            </a:endParaRPr>
          </a:p>
          <a:p>
            <a:endParaRPr lang="en-US" sz="3800" b="1" dirty="0" smtClean="0">
              <a:solidFill>
                <a:schemeClr val="bg1"/>
              </a:solidFill>
            </a:endParaRPr>
          </a:p>
          <a:p>
            <a:endParaRPr lang="en-US" sz="3800" b="1" dirty="0" smtClean="0">
              <a:solidFill>
                <a:schemeClr val="bg1"/>
              </a:solidFill>
            </a:endParaRPr>
          </a:p>
          <a:p>
            <a:endParaRPr lang="en-US" sz="3800" b="1" dirty="0" smtClean="0">
              <a:solidFill>
                <a:schemeClr val="bg1"/>
              </a:solidFill>
            </a:endParaRPr>
          </a:p>
          <a:p>
            <a:endParaRPr lang="en-US" sz="3800" b="1" dirty="0">
              <a:solidFill>
                <a:schemeClr val="bg1"/>
              </a:solidFill>
            </a:endParaRPr>
          </a:p>
          <a:p>
            <a:endParaRPr lang="en-US" sz="3800" b="1" dirty="0">
              <a:solidFill>
                <a:schemeClr val="bg1"/>
              </a:solidFill>
            </a:endParaRPr>
          </a:p>
          <a:p>
            <a:endParaRPr lang="en-US" sz="3800" b="1" dirty="0" smtClean="0">
              <a:solidFill>
                <a:schemeClr val="bg1"/>
              </a:solidFill>
            </a:endParaRPr>
          </a:p>
          <a:p>
            <a:endParaRPr lang="en-US" sz="3800" b="1" dirty="0">
              <a:solidFill>
                <a:schemeClr val="bg1"/>
              </a:solidFill>
            </a:endParaRPr>
          </a:p>
          <a:p>
            <a:endParaRPr lang="en-US" sz="3800" b="1" dirty="0" smtClean="0">
              <a:solidFill>
                <a:schemeClr val="bg1"/>
              </a:solidFill>
            </a:endParaRPr>
          </a:p>
          <a:p>
            <a:endParaRPr lang="en-US" sz="3800" b="1" dirty="0" smtClean="0">
              <a:solidFill>
                <a:schemeClr val="bg1"/>
              </a:solidFill>
            </a:endParaRPr>
          </a:p>
          <a:p>
            <a:endParaRPr lang="en-US" sz="3800" b="1" dirty="0" smtClean="0">
              <a:solidFill>
                <a:schemeClr val="bg1"/>
              </a:solidFill>
            </a:endParaRPr>
          </a:p>
          <a:p>
            <a:endParaRPr lang="en-US" sz="3800" b="1" dirty="0" smtClean="0">
              <a:solidFill>
                <a:schemeClr val="bg1"/>
              </a:solidFill>
            </a:endParaRPr>
          </a:p>
          <a:p>
            <a:r>
              <a:rPr lang="en-US" sz="3800" b="1" dirty="0" smtClean="0">
                <a:solidFill>
                  <a:schemeClr val="bg1"/>
                </a:solidFill>
              </a:rPr>
              <a:t>Conclusion</a:t>
            </a:r>
            <a:endParaRPr lang="en-US" sz="3800" b="1" dirty="0">
              <a:solidFill>
                <a:schemeClr val="bg1"/>
              </a:solidFill>
            </a:endParaRPr>
          </a:p>
          <a:p>
            <a:r>
              <a:rPr lang="en-CA" sz="3200" dirty="0" smtClean="0"/>
              <a:t>An </a:t>
            </a:r>
            <a:r>
              <a:rPr lang="en-CA" sz="3200" dirty="0"/>
              <a:t>R-Shiny web-based application was developed through a user-friendly </a:t>
            </a:r>
            <a:r>
              <a:rPr lang="en-CA" sz="3200" dirty="0" smtClean="0"/>
              <a:t>interface:</a:t>
            </a:r>
          </a:p>
          <a:p>
            <a:pPr marL="2886976" lvl="1" indent="-548160">
              <a:buFont typeface="Wingdings" panose="05000000000000000000" pitchFamily="2" charset="2"/>
              <a:buChar char="ü"/>
            </a:pPr>
            <a:r>
              <a:rPr lang="en-US" sz="3200" dirty="0" smtClean="0"/>
              <a:t>Provides a step-by-step guide to clinicians for a flexible and robust selection of control subjects</a:t>
            </a:r>
          </a:p>
          <a:p>
            <a:pPr marL="2886976" lvl="1" indent="-548160">
              <a:buFont typeface="Wingdings" panose="05000000000000000000" pitchFamily="2" charset="2"/>
              <a:buChar char="ü"/>
            </a:pPr>
            <a:r>
              <a:rPr lang="en-US" sz="3200" dirty="0" smtClean="0"/>
              <a:t>Requires further validation to confirm its practical application to</a:t>
            </a:r>
            <a:r>
              <a:rPr lang="en-CA" sz="3200" dirty="0" smtClean="0"/>
              <a:t> </a:t>
            </a:r>
            <a:r>
              <a:rPr lang="en-CA" sz="3200" dirty="0"/>
              <a:t>renal impairment studies using real patient </a:t>
            </a:r>
            <a:r>
              <a:rPr lang="en-CA" sz="3200" dirty="0" smtClean="0"/>
              <a:t>datasets</a:t>
            </a:r>
            <a:endParaRPr lang="en-US" sz="2200" dirty="0"/>
          </a:p>
          <a:p>
            <a:endParaRPr lang="en-US" sz="2200" dirty="0" smtClean="0"/>
          </a:p>
          <a:p>
            <a:endParaRPr lang="en-US" sz="2200" dirty="0" smtClean="0"/>
          </a:p>
          <a:p>
            <a:endParaRPr lang="en-US" sz="2200" dirty="0"/>
          </a:p>
          <a:p>
            <a:endParaRPr lang="en-US" sz="2200" dirty="0" smtClean="0"/>
          </a:p>
          <a:p>
            <a:r>
              <a:rPr lang="en-US" sz="2200" dirty="0" smtClean="0"/>
              <a:t>                                                                                           </a:t>
            </a:r>
            <a:endParaRPr lang="en-US" sz="2200" dirty="0"/>
          </a:p>
          <a:p>
            <a:endParaRPr lang="en-CA" sz="2200" dirty="0"/>
          </a:p>
          <a:p>
            <a:r>
              <a:rPr lang="en-CA" dirty="0"/>
              <a:t/>
            </a:r>
            <a:br>
              <a:rPr lang="en-CA" dirty="0"/>
            </a:br>
            <a:endParaRPr lang="en-US" dirty="0" smtClean="0"/>
          </a:p>
          <a:p>
            <a:pPr marL="548160" indent="-548160">
              <a:buFont typeface="Arial"/>
              <a:buChar char="•"/>
            </a:pPr>
            <a:endParaRPr lang="en-US" dirty="0"/>
          </a:p>
          <a:p>
            <a:pPr marL="548160" indent="-548160">
              <a:buFont typeface="Arial"/>
              <a:buChar char="•"/>
            </a:pPr>
            <a:endParaRPr lang="en-US" dirty="0"/>
          </a:p>
        </p:txBody>
      </p:sp>
      <p:sp>
        <p:nvSpPr>
          <p:cNvPr id="8" name="Text Placeholder 28"/>
          <p:cNvSpPr txBox="1">
            <a:spLocks/>
          </p:cNvSpPr>
          <p:nvPr/>
        </p:nvSpPr>
        <p:spPr>
          <a:xfrm>
            <a:off x="1626164" y="23978834"/>
            <a:ext cx="12997537" cy="11538387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1463040" rtl="0" eaLnBrk="1" latinLnBrk="0" hangingPunct="1">
              <a:spcBef>
                <a:spcPct val="20000"/>
              </a:spcBef>
              <a:buFont typeface="Arial"/>
              <a:buNone/>
              <a:defRPr sz="2000" b="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63040" indent="0" algn="l" defTabSz="146304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926080" indent="0" algn="l" defTabSz="146304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4389120" indent="0" algn="l" defTabSz="146304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5852160" indent="0" algn="l" defTabSz="146304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8046720" indent="-731520" algn="l" defTabSz="1463040" rtl="0" eaLnBrk="1" latinLnBrk="0" hangingPunct="1">
              <a:spcBef>
                <a:spcPct val="20000"/>
              </a:spcBef>
              <a:buFont typeface="Arial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9509760" indent="-731520" algn="l" defTabSz="1463040" rtl="0" eaLnBrk="1" latinLnBrk="0" hangingPunct="1">
              <a:spcBef>
                <a:spcPct val="20000"/>
              </a:spcBef>
              <a:buFont typeface="Arial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0972800" indent="-731520" algn="l" defTabSz="1463040" rtl="0" eaLnBrk="1" latinLnBrk="0" hangingPunct="1">
              <a:spcBef>
                <a:spcPct val="20000"/>
              </a:spcBef>
              <a:buFont typeface="Arial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435840" indent="-731520" algn="l" defTabSz="1463040" rtl="0" eaLnBrk="1" latinLnBrk="0" hangingPunct="1">
              <a:spcBef>
                <a:spcPct val="20000"/>
              </a:spcBef>
              <a:buFont typeface="Arial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800" b="1" dirty="0">
                <a:solidFill>
                  <a:schemeClr val="bg1"/>
                </a:solidFill>
              </a:rPr>
              <a:t>Material and </a:t>
            </a:r>
            <a:r>
              <a:rPr lang="en-US" sz="3800" b="1" dirty="0" smtClean="0">
                <a:solidFill>
                  <a:schemeClr val="bg1"/>
                </a:solidFill>
              </a:rPr>
              <a:t>Methods</a:t>
            </a:r>
            <a:endParaRPr lang="en-US" sz="3800" b="1" dirty="0"/>
          </a:p>
          <a:p>
            <a:r>
              <a:rPr lang="en-US" sz="3200" b="1" dirty="0" smtClean="0"/>
              <a:t>One-to-One Pairing: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 smtClean="0"/>
              <a:t>Based on an iterative two-step process:</a:t>
            </a:r>
          </a:p>
          <a:p>
            <a:pPr marL="1920240" lvl="1" indent="-457200">
              <a:buFont typeface="Arial" panose="020B0604020202020204" pitchFamily="34" charset="0"/>
              <a:buChar char="•"/>
            </a:pPr>
            <a:r>
              <a:rPr lang="en-US" sz="2800" dirty="0" smtClean="0"/>
              <a:t>Estimated by the kernel density estimation</a:t>
            </a:r>
            <a:r>
              <a:rPr lang="en-US" sz="2800" baseline="30000" dirty="0" smtClean="0">
                <a:solidFill>
                  <a:srgbClr val="FF0000"/>
                </a:solidFill>
              </a:rPr>
              <a:t>[6,7]</a:t>
            </a:r>
            <a:endParaRPr lang="en-US" sz="2800" baseline="30000" dirty="0">
              <a:solidFill>
                <a:srgbClr val="FF0000"/>
              </a:solidFill>
            </a:endParaRPr>
          </a:p>
          <a:p>
            <a:endParaRPr lang="en-US" sz="3800" dirty="0"/>
          </a:p>
          <a:p>
            <a:endParaRPr lang="en-US" sz="3800" b="1" dirty="0"/>
          </a:p>
          <a:p>
            <a:endParaRPr lang="en-US" sz="3800" b="1" dirty="0"/>
          </a:p>
          <a:p>
            <a:endParaRPr lang="en-US" sz="3800" b="1" dirty="0"/>
          </a:p>
          <a:p>
            <a:endParaRPr lang="en-US" sz="3800" b="1" dirty="0"/>
          </a:p>
          <a:p>
            <a:endParaRPr lang="en-US" sz="3800" b="1" dirty="0" smtClean="0"/>
          </a:p>
          <a:p>
            <a:endParaRPr lang="en-US" sz="3800" b="1" dirty="0"/>
          </a:p>
          <a:p>
            <a:endParaRPr lang="en-US" sz="3800" b="1" dirty="0" smtClean="0"/>
          </a:p>
          <a:p>
            <a:endParaRPr lang="en-US" sz="3800" b="1" dirty="0"/>
          </a:p>
          <a:p>
            <a:endParaRPr lang="en-US" sz="3800" b="1" dirty="0" smtClean="0"/>
          </a:p>
          <a:p>
            <a:endParaRPr lang="en-US" sz="3800" b="1" dirty="0"/>
          </a:p>
          <a:p>
            <a:endParaRPr lang="en-US" sz="3800" b="1" dirty="0" smtClean="0"/>
          </a:p>
          <a:p>
            <a:endParaRPr lang="en-US" sz="3800" b="1" dirty="0"/>
          </a:p>
          <a:p>
            <a:endParaRPr lang="en-US" sz="3800" b="1" dirty="0"/>
          </a:p>
          <a:p>
            <a:endParaRPr lang="en-US" sz="3800" b="1" dirty="0" smtClean="0"/>
          </a:p>
          <a:p>
            <a:endParaRPr lang="en-US" sz="3800" b="1" dirty="0" smtClean="0"/>
          </a:p>
          <a:p>
            <a:endParaRPr lang="en-US" sz="3800" b="1" dirty="0">
              <a:solidFill>
                <a:schemeClr val="bg1"/>
              </a:solidFill>
            </a:endParaRPr>
          </a:p>
          <a:p>
            <a:endParaRPr lang="en-US" sz="3800" b="1" dirty="0">
              <a:solidFill>
                <a:schemeClr val="bg1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4331368" y="36351558"/>
            <a:ext cx="184731" cy="15234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CA" dirty="0"/>
          </a:p>
        </p:txBody>
      </p:sp>
      <p:grpSp>
        <p:nvGrpSpPr>
          <p:cNvPr id="33" name="Grupo 68"/>
          <p:cNvGrpSpPr/>
          <p:nvPr/>
        </p:nvGrpSpPr>
        <p:grpSpPr>
          <a:xfrm>
            <a:off x="1544586" y="35542155"/>
            <a:ext cx="26992337" cy="3769828"/>
            <a:chOff x="1454472" y="38694119"/>
            <a:chExt cx="32032339" cy="1946195"/>
          </a:xfrm>
        </p:grpSpPr>
        <p:sp>
          <p:nvSpPr>
            <p:cNvPr id="34" name="Text Placeholder 28"/>
            <p:cNvSpPr txBox="1">
              <a:spLocks/>
            </p:cNvSpPr>
            <p:nvPr/>
          </p:nvSpPr>
          <p:spPr>
            <a:xfrm>
              <a:off x="1568399" y="38694119"/>
              <a:ext cx="31918412" cy="716585"/>
            </a:xfrm>
            <a:prstGeom prst="rect">
              <a:avLst/>
            </a:prstGeom>
          </p:spPr>
          <p:txBody>
            <a:bodyPr vert="horz" lIns="0" tIns="0" rIns="0" bIns="0" numCol="3"/>
            <a:lstStyle>
              <a:lvl1pPr marL="0" indent="0" algn="l" defTabSz="1463040" rtl="0" eaLnBrk="1" latinLnBrk="0" hangingPunct="1">
                <a:spcBef>
                  <a:spcPct val="20000"/>
                </a:spcBef>
                <a:buFont typeface="Arial"/>
                <a:buNone/>
                <a:defRPr sz="2000" b="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463040" indent="0" algn="l" defTabSz="1463040" rtl="0" eaLnBrk="1" latinLnBrk="0" hangingPunct="1">
                <a:spcBef>
                  <a:spcPct val="200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926080" indent="0" algn="l" defTabSz="1463040" rtl="0" eaLnBrk="1" latinLnBrk="0" hangingPunct="1">
                <a:spcBef>
                  <a:spcPct val="200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389120" indent="0" algn="l" defTabSz="1463040" rtl="0" eaLnBrk="1" latinLnBrk="0" hangingPunct="1">
                <a:spcBef>
                  <a:spcPct val="200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852160" indent="0" algn="l" defTabSz="1463040" rtl="0" eaLnBrk="1" latinLnBrk="0" hangingPunct="1">
                <a:spcBef>
                  <a:spcPct val="200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8046720" indent="-731520" algn="l" defTabSz="1463040" rtl="0" eaLnBrk="1" latinLnBrk="0" hangingPunct="1">
                <a:spcBef>
                  <a:spcPct val="20000"/>
                </a:spcBef>
                <a:buFont typeface="Arial"/>
                <a:buChar char="•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509760" indent="-731520" algn="l" defTabSz="1463040" rtl="0" eaLnBrk="1" latinLnBrk="0" hangingPunct="1">
                <a:spcBef>
                  <a:spcPct val="20000"/>
                </a:spcBef>
                <a:buFont typeface="Arial"/>
                <a:buChar char="•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0972800" indent="-731520" algn="l" defTabSz="1463040" rtl="0" eaLnBrk="1" latinLnBrk="0" hangingPunct="1">
                <a:spcBef>
                  <a:spcPct val="20000"/>
                </a:spcBef>
                <a:buFont typeface="Arial"/>
                <a:buChar char="•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2435840" indent="-731520" algn="l" defTabSz="1463040" rtl="0" eaLnBrk="1" latinLnBrk="0" hangingPunct="1">
                <a:spcBef>
                  <a:spcPct val="20000"/>
                </a:spcBef>
                <a:buFont typeface="Arial"/>
                <a:buChar char="•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800" b="1" dirty="0" smtClean="0">
                  <a:solidFill>
                    <a:schemeClr val="bg1"/>
                  </a:solidFill>
                </a:rPr>
                <a:t>References</a:t>
              </a:r>
              <a:endParaRPr lang="en-US" sz="3800" b="1" dirty="0">
                <a:solidFill>
                  <a:schemeClr val="bg1"/>
                </a:solidFill>
              </a:endParaRPr>
            </a:p>
            <a:p>
              <a:endParaRPr lang="en-CA" sz="2400" dirty="0" smtClean="0"/>
            </a:p>
            <a:p>
              <a:endParaRPr lang="en-US" sz="3121" dirty="0"/>
            </a:p>
          </p:txBody>
        </p:sp>
        <p:sp>
          <p:nvSpPr>
            <p:cNvPr id="35" name="Text Placeholder 28"/>
            <p:cNvSpPr txBox="1">
              <a:spLocks/>
            </p:cNvSpPr>
            <p:nvPr/>
          </p:nvSpPr>
          <p:spPr>
            <a:xfrm>
              <a:off x="1454472" y="39052411"/>
              <a:ext cx="31918412" cy="1587903"/>
            </a:xfrm>
            <a:prstGeom prst="rect">
              <a:avLst/>
            </a:prstGeom>
          </p:spPr>
          <p:txBody>
            <a:bodyPr vert="horz" lIns="0" tIns="0" rIns="0" bIns="0" numCol="2"/>
            <a:lstStyle>
              <a:lvl1pPr marL="0" indent="0" algn="l" defTabSz="1463040" rtl="0" eaLnBrk="1" latinLnBrk="0" hangingPunct="1">
                <a:spcBef>
                  <a:spcPct val="20000"/>
                </a:spcBef>
                <a:buFont typeface="Arial"/>
                <a:buNone/>
                <a:defRPr sz="2000" b="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463040" indent="0" algn="l" defTabSz="1463040" rtl="0" eaLnBrk="1" latinLnBrk="0" hangingPunct="1">
                <a:spcBef>
                  <a:spcPct val="200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2926080" indent="0" algn="l" defTabSz="1463040" rtl="0" eaLnBrk="1" latinLnBrk="0" hangingPunct="1">
                <a:spcBef>
                  <a:spcPct val="200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4389120" indent="0" algn="l" defTabSz="1463040" rtl="0" eaLnBrk="1" latinLnBrk="0" hangingPunct="1">
                <a:spcBef>
                  <a:spcPct val="200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5852160" indent="0" algn="l" defTabSz="1463040" rtl="0" eaLnBrk="1" latinLnBrk="0" hangingPunct="1">
                <a:spcBef>
                  <a:spcPct val="20000"/>
                </a:spcBef>
                <a:buFont typeface="Arial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8046720" indent="-731520" algn="l" defTabSz="1463040" rtl="0" eaLnBrk="1" latinLnBrk="0" hangingPunct="1">
                <a:spcBef>
                  <a:spcPct val="20000"/>
                </a:spcBef>
                <a:buFont typeface="Arial"/>
                <a:buChar char="•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9509760" indent="-731520" algn="l" defTabSz="1463040" rtl="0" eaLnBrk="1" latinLnBrk="0" hangingPunct="1">
                <a:spcBef>
                  <a:spcPct val="20000"/>
                </a:spcBef>
                <a:buFont typeface="Arial"/>
                <a:buChar char="•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0972800" indent="-731520" algn="l" defTabSz="1463040" rtl="0" eaLnBrk="1" latinLnBrk="0" hangingPunct="1">
                <a:spcBef>
                  <a:spcPct val="20000"/>
                </a:spcBef>
                <a:buFont typeface="Arial"/>
                <a:buChar char="•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12435840" indent="-731520" algn="l" defTabSz="1463040" rtl="0" eaLnBrk="1" latinLnBrk="0" hangingPunct="1">
                <a:spcBef>
                  <a:spcPct val="20000"/>
                </a:spcBef>
                <a:buFont typeface="Arial"/>
                <a:buChar char="•"/>
                <a:defRPr sz="6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400" dirty="0"/>
                <a:t>[1] Guidance for Industry “Pharmacokinetics in Patients with Impaired Renal Function”, FDA, </a:t>
              </a:r>
              <a:r>
                <a:rPr lang="en-US" sz="2400" dirty="0" smtClean="0"/>
                <a:t>2010</a:t>
              </a:r>
            </a:p>
            <a:p>
              <a:r>
                <a:rPr lang="en-US" sz="2400" dirty="0" smtClean="0">
                  <a:hlinkClick r:id="rId3"/>
                </a:rPr>
                <a:t>https</a:t>
              </a:r>
              <a:r>
                <a:rPr lang="en-US" sz="2400" dirty="0">
                  <a:hlinkClick r:id="rId3"/>
                </a:rPr>
                <a:t>://</a:t>
              </a:r>
              <a:r>
                <a:rPr lang="en-US" sz="2400" dirty="0" smtClean="0">
                  <a:hlinkClick r:id="rId3"/>
                </a:rPr>
                <a:t>www.fda.gov/downloads/drugs/guidances/ucm204959.pdf</a:t>
              </a:r>
              <a:endParaRPr lang="en-US" sz="2400" dirty="0" smtClean="0"/>
            </a:p>
            <a:p>
              <a:r>
                <a:rPr lang="en-US" sz="2400" dirty="0" smtClean="0"/>
                <a:t>[</a:t>
              </a:r>
              <a:r>
                <a:rPr lang="en-US" sz="2400" dirty="0"/>
                <a:t>2] Guidance for Industry “Pharmacokinetics in Patients with Impaired Hepatic Function”, </a:t>
              </a:r>
              <a:r>
                <a:rPr lang="en-US" sz="2400" dirty="0" smtClean="0"/>
                <a:t>FDA, 2003 </a:t>
              </a:r>
              <a:r>
                <a:rPr lang="en-US" sz="2400" dirty="0" smtClean="0">
                  <a:hlinkClick r:id="rId4"/>
                </a:rPr>
                <a:t>https</a:t>
              </a:r>
              <a:r>
                <a:rPr lang="en-US" sz="2400" dirty="0">
                  <a:hlinkClick r:id="rId4"/>
                </a:rPr>
                <a:t>://</a:t>
              </a:r>
              <a:r>
                <a:rPr lang="en-US" sz="2400" dirty="0" smtClean="0">
                  <a:hlinkClick r:id="rId4"/>
                </a:rPr>
                <a:t>www.fda.gov/downloads/drugs/guidancecomplianceregulatoryinformation/guidances/ucm072123.pdf</a:t>
              </a:r>
              <a:endParaRPr lang="en-US" sz="2400" dirty="0"/>
            </a:p>
            <a:p>
              <a:r>
                <a:rPr lang="en-US" sz="2400" dirty="0" smtClean="0"/>
                <a:t>[3</a:t>
              </a:r>
              <a:r>
                <a:rPr lang="en-US" sz="2400" dirty="0"/>
                <a:t>] Guideline on the evaluation of the pharmacokinetics of medicinal products in patients with impaired hepatic function”, </a:t>
              </a:r>
              <a:r>
                <a:rPr lang="en-US" sz="2400" dirty="0" smtClean="0"/>
                <a:t>EMA, 2005</a:t>
              </a:r>
            </a:p>
            <a:p>
              <a:r>
                <a:rPr lang="en-US" sz="2400" dirty="0" smtClean="0">
                  <a:hlinkClick r:id="rId5"/>
                </a:rPr>
                <a:t>https</a:t>
              </a:r>
              <a:r>
                <a:rPr lang="en-US" sz="2400" dirty="0">
                  <a:hlinkClick r:id="rId5"/>
                </a:rPr>
                <a:t>://</a:t>
              </a:r>
              <a:r>
                <a:rPr lang="en-US" sz="2400" dirty="0" smtClean="0">
                  <a:hlinkClick r:id="rId5"/>
                </a:rPr>
                <a:t>www.ema.europa.eu/en/documents/scientific-guideline/guideline-evaluation-pharmacokinetics-medicinal-products-patients-impaired-hepatic-function_en.pdf</a:t>
              </a:r>
              <a:endParaRPr lang="en-US" sz="2400" dirty="0" smtClean="0"/>
            </a:p>
            <a:p>
              <a:r>
                <a:rPr lang="en-US" sz="2400" dirty="0" smtClean="0"/>
                <a:t>[4</a:t>
              </a:r>
              <a:r>
                <a:rPr lang="en-US" sz="2400" dirty="0"/>
                <a:t>] Guideline on the evaluation of the pharmacokinetics of medicinal products in patients with decreased renal function”, EMA, </a:t>
              </a:r>
              <a:r>
                <a:rPr lang="en-US" sz="2400" dirty="0" smtClean="0"/>
                <a:t>2014</a:t>
              </a:r>
              <a:r>
                <a:rPr lang="en-US" sz="2400" dirty="0"/>
                <a:t>. </a:t>
              </a:r>
              <a:r>
                <a:rPr lang="en-US" sz="2400" dirty="0" smtClean="0">
                  <a:hlinkClick r:id="rId6"/>
                </a:rPr>
                <a:t>https</a:t>
              </a:r>
              <a:r>
                <a:rPr lang="en-US" sz="2400" dirty="0">
                  <a:hlinkClick r:id="rId6"/>
                </a:rPr>
                <a:t>://</a:t>
              </a:r>
              <a:r>
                <a:rPr lang="en-US" sz="2400" dirty="0" smtClean="0">
                  <a:hlinkClick r:id="rId6"/>
                </a:rPr>
                <a:t>www.ema.europa.eu/en/documents/scientific-guideline/guideline-evaluation-pharmacokinetics-medicinal-products-patients-decreased-renal-function_en.pdf</a:t>
              </a:r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endParaRPr lang="en-US" sz="2400" dirty="0" smtClean="0"/>
            </a:p>
            <a:p>
              <a:pPr marL="168275"/>
              <a:r>
                <a:rPr lang="en-CA" sz="2400" dirty="0" smtClean="0"/>
                <a:t>[</a:t>
              </a:r>
              <a:r>
                <a:rPr lang="en-CA" sz="2400" dirty="0"/>
                <a:t>5] </a:t>
              </a:r>
              <a:r>
                <a:rPr lang="en-CA" sz="2400" dirty="0" err="1"/>
                <a:t>Paglialunga</a:t>
              </a:r>
              <a:r>
                <a:rPr lang="en-CA" sz="2400" dirty="0"/>
                <a:t> S </a:t>
              </a:r>
              <a:r>
                <a:rPr lang="en-CA" sz="2400" i="1" dirty="0"/>
                <a:t>et al</a:t>
              </a:r>
              <a:r>
                <a:rPr lang="en-CA" sz="2400" dirty="0" smtClean="0"/>
                <a:t>.  Expert </a:t>
              </a:r>
              <a:r>
                <a:rPr lang="en-CA" sz="2400" dirty="0"/>
                <a:t>Review of Clinical Pharmacology. 2017 10(3): 273–283 </a:t>
              </a:r>
            </a:p>
            <a:p>
              <a:pPr marL="168275"/>
              <a:r>
                <a:rPr lang="en-CA" sz="2400" dirty="0"/>
                <a:t>[6] Rosenblatt, M. (1956). </a:t>
              </a:r>
              <a:r>
                <a:rPr lang="en-CA" sz="2400" dirty="0" smtClean="0"/>
                <a:t>The Annals of Mathematical Statistics. 27(3</a:t>
              </a:r>
              <a:r>
                <a:rPr lang="en-CA" sz="2400" dirty="0"/>
                <a:t>): </a:t>
              </a:r>
              <a:r>
                <a:rPr lang="en-CA" sz="2400" dirty="0" smtClean="0"/>
                <a:t>832–837</a:t>
              </a:r>
              <a:endParaRPr lang="en-CA" sz="2400" dirty="0"/>
            </a:p>
            <a:p>
              <a:pPr marL="168275"/>
              <a:r>
                <a:rPr lang="en-CA" sz="2400" dirty="0"/>
                <a:t>[7] </a:t>
              </a:r>
              <a:r>
                <a:rPr lang="en-CA" sz="2400" dirty="0" err="1"/>
                <a:t>Parzen</a:t>
              </a:r>
              <a:r>
                <a:rPr lang="en-CA" sz="2400" dirty="0"/>
                <a:t>, E. (1962). </a:t>
              </a:r>
              <a:r>
                <a:rPr lang="en-CA" sz="2400" dirty="0" smtClean="0"/>
                <a:t>The Annals of Mathematical Statistics. 33(3</a:t>
              </a:r>
              <a:r>
                <a:rPr lang="en-CA" sz="2400" dirty="0"/>
                <a:t>): </a:t>
              </a:r>
              <a:r>
                <a:rPr lang="en-CA" sz="2400" dirty="0" smtClean="0"/>
                <a:t>1065–1076</a:t>
              </a:r>
            </a:p>
            <a:p>
              <a:pPr marL="168275"/>
              <a:r>
                <a:rPr lang="en-CA" sz="2400" dirty="0" smtClean="0"/>
                <a:t>[</a:t>
              </a:r>
              <a:r>
                <a:rPr lang="en-CA" sz="2400" dirty="0"/>
                <a:t>8] R Core Team (2018</a:t>
              </a:r>
              <a:r>
                <a:rPr lang="en-CA" sz="2400" dirty="0" smtClean="0"/>
                <a:t>). </a:t>
              </a:r>
              <a:r>
                <a:rPr lang="en-CA" sz="2400" dirty="0"/>
                <a:t>R Foundation for Statistical Computing, Vienna, </a:t>
              </a:r>
              <a:r>
                <a:rPr lang="en-CA" sz="2400" dirty="0" smtClean="0"/>
                <a:t>Austria </a:t>
              </a:r>
            </a:p>
            <a:p>
              <a:pPr marL="168275"/>
              <a:r>
                <a:rPr lang="en-CA" sz="2400" dirty="0" smtClean="0">
                  <a:hlinkClick r:id="rId7"/>
                </a:rPr>
                <a:t>https</a:t>
              </a:r>
              <a:r>
                <a:rPr lang="en-CA" sz="2400" dirty="0">
                  <a:hlinkClick r:id="rId7"/>
                </a:rPr>
                <a:t>://www.R-project.org/</a:t>
              </a:r>
              <a:endParaRPr lang="en-CA" sz="2400" dirty="0"/>
            </a:p>
            <a:p>
              <a:pPr marL="168275"/>
              <a:r>
                <a:rPr lang="en-CA" sz="2400" dirty="0" smtClean="0"/>
                <a:t>[</a:t>
              </a:r>
              <a:r>
                <a:rPr lang="en-CA" sz="2400" dirty="0"/>
                <a:t>9] Chang W </a:t>
              </a:r>
              <a:r>
                <a:rPr lang="en-CA" sz="2400" i="1" dirty="0"/>
                <a:t>et al </a:t>
              </a:r>
              <a:r>
                <a:rPr lang="en-CA" sz="2400" dirty="0"/>
                <a:t>(2018</a:t>
              </a:r>
              <a:r>
                <a:rPr lang="en-CA" sz="2400" dirty="0" smtClean="0"/>
                <a:t>).  </a:t>
              </a:r>
              <a:r>
                <a:rPr lang="en-CA" sz="2400" dirty="0">
                  <a:hlinkClick r:id="rId8"/>
                </a:rPr>
                <a:t>https://</a:t>
              </a:r>
              <a:r>
                <a:rPr lang="en-CA" sz="2400" dirty="0" smtClean="0">
                  <a:hlinkClick r:id="rId8"/>
                </a:rPr>
                <a:t>CRAN.R-project.org/package=shiny</a:t>
              </a:r>
              <a:endParaRPr lang="en-CA" sz="2400" dirty="0" smtClean="0"/>
            </a:p>
            <a:p>
              <a:pPr algn="r"/>
              <a:r>
                <a:rPr lang="en-CA" sz="3600" b="1" dirty="0" smtClean="0">
                  <a:solidFill>
                    <a:schemeClr val="bg1"/>
                  </a:solidFill>
                </a:rPr>
                <a:t>guillaume.bonnefois@syneoshealth.com</a:t>
              </a:r>
              <a:endParaRPr lang="en-CA" sz="3600" b="1" dirty="0">
                <a:solidFill>
                  <a:schemeClr val="bg1"/>
                </a:solidFill>
              </a:endParaRPr>
            </a:p>
            <a:p>
              <a:endParaRPr lang="en-CA" sz="2400" dirty="0" smtClean="0"/>
            </a:p>
            <a:p>
              <a:endParaRPr lang="en-CA" sz="2400" dirty="0" smtClean="0"/>
            </a:p>
            <a:p>
              <a:endParaRPr lang="en-US" sz="3121" dirty="0"/>
            </a:p>
          </p:txBody>
        </p:sp>
      </p:grpSp>
      <p:sp>
        <p:nvSpPr>
          <p:cNvPr id="43" name="ZoneTexte 42"/>
          <p:cNvSpPr txBox="1"/>
          <p:nvPr/>
        </p:nvSpPr>
        <p:spPr>
          <a:xfrm>
            <a:off x="23420090" y="20010576"/>
            <a:ext cx="5676922" cy="10926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Selection of impaired cohorts:</a:t>
            </a:r>
          </a:p>
          <a:p>
            <a:pPr marL="1617663" lvl="1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Mild</a:t>
            </a:r>
          </a:p>
          <a:p>
            <a:pPr marL="1617663" lvl="1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Moderate</a:t>
            </a:r>
          </a:p>
          <a:p>
            <a:pPr marL="1617663" lvl="1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Severe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Selection of variables amongst:</a:t>
            </a:r>
          </a:p>
          <a:p>
            <a:pPr marL="1617663" lvl="1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Age</a:t>
            </a:r>
          </a:p>
          <a:p>
            <a:pPr marL="1617663" lvl="1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BMI</a:t>
            </a:r>
          </a:p>
          <a:p>
            <a:pPr marL="1617663" lvl="1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Gender</a:t>
            </a:r>
          </a:p>
          <a:p>
            <a:pPr marL="1617663" lvl="1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Weight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Calculation of the </a:t>
            </a:r>
            <a:r>
              <a:rPr lang="en-CA" sz="3200" dirty="0" err="1" smtClean="0"/>
              <a:t>eGFR</a:t>
            </a:r>
            <a:r>
              <a:rPr lang="en-CA" sz="3200" dirty="0" smtClean="0"/>
              <a:t> using  3 equations:</a:t>
            </a:r>
          </a:p>
          <a:p>
            <a:pPr marL="1617663" lvl="1" indent="-457200">
              <a:buFont typeface="Arial" panose="020B0604020202020204" pitchFamily="34" charset="0"/>
              <a:buChar char="•"/>
            </a:pPr>
            <a:r>
              <a:rPr lang="en-CA" sz="3200" dirty="0" err="1" smtClean="0"/>
              <a:t>Cockroft</a:t>
            </a:r>
            <a:r>
              <a:rPr lang="en-CA" sz="3200" dirty="0" smtClean="0"/>
              <a:t>-Gault</a:t>
            </a:r>
          </a:p>
          <a:p>
            <a:pPr marL="1617663" lvl="1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MDRD</a:t>
            </a:r>
          </a:p>
          <a:p>
            <a:pPr marL="1617663" lvl="1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CKD-EPI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Classification of patients according  to </a:t>
            </a:r>
            <a:r>
              <a:rPr lang="en-CA" sz="3200" dirty="0" err="1" smtClean="0"/>
              <a:t>eGFR</a:t>
            </a:r>
            <a:endParaRPr lang="en-CA" sz="32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Validation of the selected control subjects in a second step</a:t>
            </a:r>
          </a:p>
          <a:p>
            <a:r>
              <a:rPr lang="en-CA" sz="3200" dirty="0" smtClean="0"/>
              <a:t> </a:t>
            </a:r>
            <a:endParaRPr lang="en-CA" sz="3200" dirty="0"/>
          </a:p>
        </p:txBody>
      </p:sp>
      <p:pic>
        <p:nvPicPr>
          <p:cNvPr id="44" name="Image 4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38792" y="19346381"/>
            <a:ext cx="8414892" cy="12737149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63284" y="9097914"/>
            <a:ext cx="12225461" cy="864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668832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yneos_PPT-16x9_01">
  <a:themeElements>
    <a:clrScheme name="Syneos Health">
      <a:dk1>
        <a:srgbClr val="000000"/>
      </a:dk1>
      <a:lt1>
        <a:srgbClr val="EB3300"/>
      </a:lt1>
      <a:dk2>
        <a:srgbClr val="FFFFFF"/>
      </a:dk2>
      <a:lt2>
        <a:srgbClr val="BBBCBC"/>
      </a:lt2>
      <a:accent1>
        <a:srgbClr val="EB3300"/>
      </a:accent1>
      <a:accent2>
        <a:srgbClr val="63666A"/>
      </a:accent2>
      <a:accent3>
        <a:srgbClr val="FF9E1B"/>
      </a:accent3>
      <a:accent4>
        <a:srgbClr val="FF671F"/>
      </a:accent4>
      <a:accent5>
        <a:srgbClr val="002E5D"/>
      </a:accent5>
      <a:accent6>
        <a:srgbClr val="0076A5"/>
      </a:accent6>
      <a:hlink>
        <a:srgbClr val="0076A5"/>
      </a:hlink>
      <a:folHlink>
        <a:srgbClr val="A6192E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lIns="0" tIns="0" rIns="0" bIns="0" rtlCol="0" anchor="ctr">
        <a:normAutofit/>
      </a:bodyPr>
      <a:lstStyle>
        <a:defPPr algn="ctr">
          <a:defRPr dirty="0" err="1" smtClean="0">
            <a:solidFill>
              <a:schemeClr val="tx2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3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1576</TotalTime>
  <Words>646</Words>
  <Application>Microsoft Office PowerPoint</Application>
  <PresentationFormat>Personnalisé</PresentationFormat>
  <Paragraphs>123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Syneos_PPT-16x9_01</vt:lpstr>
      <vt:lpstr>A new computational approach to match control subjects to renal impaired patients in pharmacokinetic studies</vt:lpstr>
    </vt:vector>
  </TitlesOfParts>
  <Company>INC Research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Dave Edwards</dc:creator>
  <cp:lastModifiedBy>Guillaume Bonnefois</cp:lastModifiedBy>
  <cp:revision>253</cp:revision>
  <dcterms:created xsi:type="dcterms:W3CDTF">2017-11-29T15:53:38Z</dcterms:created>
  <dcterms:modified xsi:type="dcterms:W3CDTF">2019-05-19T14:40:39Z</dcterms:modified>
</cp:coreProperties>
</file>